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Oxygen"/>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Oxygen-bold.fntdata"/><Relationship Id="rId21" Type="http://schemas.openxmlformats.org/officeDocument/2006/relationships/slide" Target="slides/slide16.xml"/><Relationship Id="rId43" Type="http://schemas.openxmlformats.org/officeDocument/2006/relationships/font" Target="fonts/Oxygen-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nterstates.com/experience/experience-detail/18/Ethanol_Plan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thanolproducer.com/articles/7963/western-wisconsin-energy-55-mmgy-ethanol-plant-up-for-grab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ia.gov/todayinenergy/detail.php?id=21012"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eic.indianaffairs.gov/er/biomass/restech/desc/ethanolplants/index.htm"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jintagroup.com/products_detail/productId=80.html" TargetMode="External"/><Relationship Id="rId3" Type="http://schemas.openxmlformats.org/officeDocument/2006/relationships/hyperlink" Target="http://megaplantyu.com/product_xxx.asp?id=817" TargetMode="External"/><Relationship Id="rId4" Type="http://schemas.openxmlformats.org/officeDocument/2006/relationships/hyperlink" Target="https://sc02.alicdn.com/kf/HTB10RSUKpXXXXaHXFXX760XFXXXh/Hot-sale-Marmita-Machine-Fermentation-Tank.png"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dorakio/status/892214457274740736" TargetMode="External"/><Relationship Id="rId3" Type="http://schemas.openxmlformats.org/officeDocument/2006/relationships/hyperlink" Target="https://twitter.com/dorakio/status/892217290367750145"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kerfaire.com/maker/entry/52132/"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search?q=bioreactor&amp;source=lnms&amp;tbm=isch&amp;sa=X&amp;ved=0ahUKEwjh1J3bybLVAhWI7YMKHSzYB-wQ_AUICigB&amp;biw=787&amp;bih=716#imgrc=2zFrFDQcCliPYM"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24bd74eca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bd74eca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24bd74eca2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4bd74eca2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you think will…. fermentation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24bd74eca2_0_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bd74eca2_0_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http://www.interstates.com/experience/experience-detail/18/Ethanol_Plant</a:t>
            </a:r>
            <a:r>
              <a:rPr lang="en"/>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24bd74eca2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4bd74eca2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http://ethanolproducer.com/articles/7963/western-wisconsin-energy-55-mmgy-ethanol-plant-up-for-grabs</a:t>
            </a:r>
            <a:r>
              <a:rPr lang="en"/>
              <a: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24bd74eca2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bd74eca2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24bd74eca2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4bd74eca2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https://www.eia.gov/todayinenergy/detail.php?id=21012</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24bd74eca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bd74eca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24bd74eca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bd74eca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24bd74eca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4bd74eca2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24bd74eca2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bd74eca2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https://teeic.indianaffairs.gov/er/biomass/restech/desc/ethanolplants/index.htm</a:t>
            </a:r>
            <a:r>
              <a:rPr lang="en"/>
              <a:t>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24bd74eca2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4bd74eca2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http://en.jintagroup.com/products_detail/productId=80.html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http://megaplantyu.com/product_xxx.asp?id=817</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4"/>
              </a:rPr>
              <a:t>https://sc02.alicdn.com/kf/HTB10RSUKpXXXXaHXFXX760XFXXXh/Hot-sale-Marmita-Machine-Fermentation-Tank.png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24bd74eca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4bd74eca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24bd74eca2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4bd74eca2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24bd74eca2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4bd74eca2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24bd74eca2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4bd74eca2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24bd74eca2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4bd74eca2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Polymers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24bd74eca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4bd74eca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24bd74eca2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24bd74eca2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Organic chemistry</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24bd74eca2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bd74eca2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24bd74eca2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4bd74eca2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Rxn instructions</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https://twitter.com/dorakio/status/892214457274740736</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https://twitter.com/dorakio/status/892217290367750145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rianna Jitosho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24bd74eca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4bd74eca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hlinkClick r:id="rId2"/>
              </a:rPr>
              <a:t>http://makerfaire.com/maker/entry/52132/</a:t>
            </a:r>
            <a:r>
              <a:rPr lang="en" sz="1000"/>
              <a:t> </a:t>
            </a:r>
            <a:endParaRPr sz="1000"/>
          </a:p>
          <a:p>
            <a:pPr indent="0" lvl="0" marL="0" rtl="0" algn="l">
              <a:spcBef>
                <a:spcPts val="0"/>
              </a:spcBef>
              <a:spcAft>
                <a:spcPts val="0"/>
              </a:spcAft>
              <a:buNone/>
            </a:pPr>
            <a:r>
              <a:rPr b="1" lang="en" sz="1000">
                <a:latin typeface="Oxygen"/>
                <a:ea typeface="Oxygen"/>
                <a:cs typeface="Oxygen"/>
                <a:sym typeface="Oxygen"/>
              </a:rPr>
              <a:t>Safety </a:t>
            </a:r>
            <a:r>
              <a:rPr lang="en" sz="1000">
                <a:latin typeface="Oxygen"/>
                <a:ea typeface="Oxygen"/>
                <a:cs typeface="Oxygen"/>
                <a:sym typeface="Oxygen"/>
              </a:rPr>
              <a:t>- chemicals are easily contained and risk is significantly reduced.  This allows students to work with chemicals that they otherwise would not have access to.  </a:t>
            </a:r>
            <a:endParaRPr sz="1000">
              <a:latin typeface="Oxygen"/>
              <a:ea typeface="Oxygen"/>
              <a:cs typeface="Oxygen"/>
              <a:sym typeface="Oxygen"/>
            </a:endParaRPr>
          </a:p>
          <a:p>
            <a:pPr indent="0" lvl="0" marL="0" rtl="0" algn="l">
              <a:spcBef>
                <a:spcPts val="0"/>
              </a:spcBef>
              <a:spcAft>
                <a:spcPts val="0"/>
              </a:spcAft>
              <a:buNone/>
            </a:pPr>
            <a:r>
              <a:rPr b="1" lang="en" sz="1000">
                <a:latin typeface="Oxygen"/>
                <a:ea typeface="Oxygen"/>
                <a:cs typeface="Oxygen"/>
                <a:sym typeface="Oxygen"/>
              </a:rPr>
              <a:t>Speed</a:t>
            </a:r>
            <a:r>
              <a:rPr lang="en" sz="1000">
                <a:latin typeface="Oxygen"/>
                <a:ea typeface="Oxygen"/>
                <a:cs typeface="Oxygen"/>
                <a:sym typeface="Oxygen"/>
              </a:rPr>
              <a:t> - it has been experimentally observed that reactions tend to proceed more quickly on paper than with traditional lab equipment.  </a:t>
            </a:r>
            <a:endParaRPr sz="1000">
              <a:latin typeface="Oxygen"/>
              <a:ea typeface="Oxygen"/>
              <a:cs typeface="Oxygen"/>
              <a:sym typeface="Oxygen"/>
            </a:endParaRPr>
          </a:p>
          <a:p>
            <a:pPr indent="0" lvl="0" marL="0" rtl="0" algn="l">
              <a:spcBef>
                <a:spcPts val="0"/>
              </a:spcBef>
              <a:spcAft>
                <a:spcPts val="0"/>
              </a:spcAft>
              <a:buNone/>
            </a:pPr>
            <a:r>
              <a:rPr b="1" lang="en" sz="1000">
                <a:latin typeface="Oxygen"/>
                <a:ea typeface="Oxygen"/>
                <a:cs typeface="Oxygen"/>
                <a:sym typeface="Oxygen"/>
              </a:rPr>
              <a:t>Equipment </a:t>
            </a:r>
            <a:r>
              <a:rPr lang="en" sz="1000">
                <a:latin typeface="Oxygen"/>
                <a:ea typeface="Oxygen"/>
                <a:cs typeface="Oxygen"/>
                <a:sym typeface="Oxygen"/>
              </a:rPr>
              <a:t>- traditional expensive lab equipment is not necessary.</a:t>
            </a:r>
            <a:endParaRPr sz="1000">
              <a:latin typeface="Oxygen"/>
              <a:ea typeface="Oxygen"/>
              <a:cs typeface="Oxygen"/>
              <a:sym typeface="Oxygen"/>
            </a:endParaRPr>
          </a:p>
          <a:p>
            <a:pPr indent="0" lvl="0" marL="0" rtl="0" algn="l">
              <a:spcBef>
                <a:spcPts val="0"/>
              </a:spcBef>
              <a:spcAft>
                <a:spcPts val="0"/>
              </a:spcAft>
              <a:buNone/>
            </a:pPr>
            <a:r>
              <a:rPr b="1" lang="en" sz="1000">
                <a:latin typeface="Oxygen"/>
                <a:ea typeface="Oxygen"/>
                <a:cs typeface="Oxygen"/>
                <a:sym typeface="Oxygen"/>
              </a:rPr>
              <a:t>Freedom/Programmable Biochemistry</a:t>
            </a:r>
            <a:r>
              <a:rPr lang="en" sz="1000">
                <a:latin typeface="Oxygen"/>
                <a:ea typeface="Oxygen"/>
                <a:cs typeface="Oxygen"/>
                <a:sym typeface="Oxygen"/>
              </a:rPr>
              <a:t> - kids are able to experiment with directions of flow paths, interactions between paths, length of reaction papers, and many other variables that are not possible with traditional lab equipment. Students are able to stop reactions at certain points which something that is tricky/impossible with traditional methods.</a:t>
            </a:r>
            <a:endParaRPr sz="1000">
              <a:latin typeface="Oxygen"/>
              <a:ea typeface="Oxygen"/>
              <a:cs typeface="Oxygen"/>
              <a:sym typeface="Oxygen"/>
            </a:endParaRPr>
          </a:p>
          <a:p>
            <a:pPr indent="0" lvl="0" marL="0" rtl="0" algn="l">
              <a:spcBef>
                <a:spcPts val="0"/>
              </a:spcBef>
              <a:spcAft>
                <a:spcPts val="0"/>
              </a:spcAft>
              <a:buNone/>
            </a:pPr>
            <a:r>
              <a:rPr lang="en" sz="1000">
                <a:latin typeface="Oxygen"/>
                <a:ea typeface="Oxygen"/>
                <a:cs typeface="Oxygen"/>
                <a:sym typeface="Oxygen"/>
              </a:rPr>
              <a:t>*You can also talk about the modular nature of Ampli and how it lends itself well to programmable biochemistry</a:t>
            </a:r>
            <a:endParaRPr sz="1000">
              <a:latin typeface="Oxygen"/>
              <a:ea typeface="Oxygen"/>
              <a:cs typeface="Oxygen"/>
              <a:sym typeface="Oxygen"/>
            </a:endParaRPr>
          </a:p>
          <a:p>
            <a:pPr indent="0" lvl="0" marL="0" rtl="0" algn="l">
              <a:spcBef>
                <a:spcPts val="0"/>
              </a:spcBef>
              <a:spcAft>
                <a:spcPts val="0"/>
              </a:spcAft>
              <a:buNone/>
            </a:pPr>
            <a:r>
              <a:rPr lang="en" sz="1000">
                <a:latin typeface="Oxygen"/>
                <a:ea typeface="Oxygen"/>
                <a:cs typeface="Oxygen"/>
                <a:sym typeface="Oxygen"/>
              </a:rPr>
              <a:t>Idea by Chris Homan from the Noun Project</a:t>
            </a:r>
            <a:endParaRPr sz="1000">
              <a:latin typeface="Oxygen"/>
              <a:ea typeface="Oxygen"/>
              <a:cs typeface="Oxygen"/>
              <a:sym typeface="Oxygen"/>
            </a:endParaRPr>
          </a:p>
          <a:p>
            <a:pPr indent="0" lvl="0" marL="0" rtl="0" algn="l">
              <a:spcBef>
                <a:spcPts val="0"/>
              </a:spcBef>
              <a:spcAft>
                <a:spcPts val="0"/>
              </a:spcAft>
              <a:buNone/>
            </a:pPr>
            <a:r>
              <a:t/>
            </a:r>
            <a:endParaRPr sz="1000">
              <a:latin typeface="Oxygen"/>
              <a:ea typeface="Oxygen"/>
              <a:cs typeface="Oxygen"/>
              <a:sym typeface="Oxygen"/>
            </a:endParaRPr>
          </a:p>
          <a:p>
            <a:pPr indent="0" lvl="0" marL="0" rtl="0" algn="l">
              <a:spcBef>
                <a:spcPts val="0"/>
              </a:spcBef>
              <a:spcAft>
                <a:spcPts val="0"/>
              </a:spcAft>
              <a:buNone/>
            </a:pPr>
            <a:r>
              <a:t/>
            </a:r>
            <a:endParaRPr sz="1000">
              <a:latin typeface="Oxygen"/>
              <a:ea typeface="Oxygen"/>
              <a:cs typeface="Oxygen"/>
              <a:sym typeface="Oxygen"/>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24bd74eca2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4bd74eca2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24bd74eca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24bd74eca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24bd74eca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4bd74eca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24c0bda8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4c0bda8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 finished with more-detailed chemistry blocks**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24c0bda8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4c0bda8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24bd74eca2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4bd74eca2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24c0bda8b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4c0bda8b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24bd74eca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4bd74eca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get discount before september 23rd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say this outloud with the “</a:t>
            </a:r>
            <a:r>
              <a:rPr lang="en"/>
              <a:t>How much does it cost?”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Prices will be comparable to everyday lego prices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24bd74eca2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4bd74eca2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24bd74eca2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4bd74eca2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Flow and pH experiments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24bd74eca2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bd74eca2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24bd74eca2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4bd74eca2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https://www.google.com/search?q=bioreactor&amp;source=lnms&amp;tbm=isch&amp;sa=X&amp;ved=0ahUKEwjh1J3bybLVAhWI7YMKHSzYB-wQ_AUICigB&amp;biw=787&amp;bih=716#imgrc=2zFrFDQcCliPYM</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24bd74eca2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4bd74eca2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Kept weird photo for presentation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24bd74eca2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4bd74eca2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yeast and growth</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24bd74eca2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4bd74eca2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http://www.finecooking.com/article/yeasts-crucial-roles-in-breadbaking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7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25.png"/><Relationship Id="rId5" Type="http://schemas.openxmlformats.org/officeDocument/2006/relationships/image" Target="../media/image20.png"/><Relationship Id="rId6"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hyperlink" Target="https://www.youtube.com/watch?v=6HrJqQI9joI"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64.jp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8.png"/><Relationship Id="rId4" Type="http://schemas.openxmlformats.org/officeDocument/2006/relationships/image" Target="../media/image65.jpg"/><Relationship Id="rId5" Type="http://schemas.openxmlformats.org/officeDocument/2006/relationships/image" Target="../media/image26.jpg"/><Relationship Id="rId6" Type="http://schemas.openxmlformats.org/officeDocument/2006/relationships/image" Target="../media/image56.jpg"/><Relationship Id="rId7" Type="http://schemas.openxmlformats.org/officeDocument/2006/relationships/image" Target="../media/image2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24.png"/><Relationship Id="rId4" Type="http://schemas.openxmlformats.org/officeDocument/2006/relationships/image" Target="../media/image30.png"/><Relationship Id="rId5" Type="http://schemas.openxmlformats.org/officeDocument/2006/relationships/image" Target="../media/image7.png"/><Relationship Id="rId6" Type="http://schemas.openxmlformats.org/officeDocument/2006/relationships/image" Target="../media/image35.png"/><Relationship Id="rId7" Type="http://schemas.openxmlformats.org/officeDocument/2006/relationships/image" Target="../media/image34.png"/><Relationship Id="rId8"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7.png"/><Relationship Id="rId6" Type="http://schemas.openxmlformats.org/officeDocument/2006/relationships/image" Target="../media/image44.png"/><Relationship Id="rId7"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54.png"/><Relationship Id="rId6"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9.png"/><Relationship Id="rId4" Type="http://schemas.openxmlformats.org/officeDocument/2006/relationships/image" Target="../media/image55.png"/><Relationship Id="rId9" Type="http://schemas.openxmlformats.org/officeDocument/2006/relationships/image" Target="../media/image36.png"/><Relationship Id="rId5" Type="http://schemas.openxmlformats.org/officeDocument/2006/relationships/image" Target="../media/image15.png"/><Relationship Id="rId6" Type="http://schemas.openxmlformats.org/officeDocument/2006/relationships/image" Target="../media/image53.png"/><Relationship Id="rId7" Type="http://schemas.openxmlformats.org/officeDocument/2006/relationships/image" Target="../media/image40.png"/><Relationship Id="rId8"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5.png"/><Relationship Id="rId4" Type="http://schemas.openxmlformats.org/officeDocument/2006/relationships/image" Target="../media/image67.png"/><Relationship Id="rId5" Type="http://schemas.openxmlformats.org/officeDocument/2006/relationships/image" Target="../media/image55.png"/><Relationship Id="rId6"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1.jpg"/><Relationship Id="rId4" Type="http://schemas.openxmlformats.org/officeDocument/2006/relationships/image" Target="../media/image47.jpg"/><Relationship Id="rId10" Type="http://schemas.openxmlformats.org/officeDocument/2006/relationships/image" Target="../media/image31.png"/><Relationship Id="rId9" Type="http://schemas.openxmlformats.org/officeDocument/2006/relationships/image" Target="../media/image34.png"/><Relationship Id="rId5" Type="http://schemas.openxmlformats.org/officeDocument/2006/relationships/image" Target="../media/image15.png"/><Relationship Id="rId6" Type="http://schemas.openxmlformats.org/officeDocument/2006/relationships/image" Target="../media/image42.png"/><Relationship Id="rId7" Type="http://schemas.openxmlformats.org/officeDocument/2006/relationships/image" Target="../media/image49.png"/><Relationship Id="rId8"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image60.jpg"/><Relationship Id="rId5" Type="http://schemas.openxmlformats.org/officeDocument/2006/relationships/image" Target="../media/image57.jpg"/><Relationship Id="rId6"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8.jp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mailto:littledevices@mit.edu" TargetMode="External"/><Relationship Id="rId4" Type="http://schemas.openxmlformats.org/officeDocument/2006/relationships/image" Target="../media/image5.png"/><Relationship Id="rId5" Type="http://schemas.openxmlformats.org/officeDocument/2006/relationships/image" Target="../media/image62.png"/><Relationship Id="rId6"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8.png"/><Relationship Id="rId5" Type="http://schemas.openxmlformats.org/officeDocument/2006/relationships/image" Target="../media/image14.png"/><Relationship Id="rId6" Type="http://schemas.openxmlformats.org/officeDocument/2006/relationships/image" Target="../media/image12.png"/><Relationship Id="rId7" Type="http://schemas.openxmlformats.org/officeDocument/2006/relationships/image" Target="../media/image41.png"/><Relationship Id="rId8"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1287875" y="268400"/>
            <a:ext cx="6282452" cy="3342600"/>
          </a:xfrm>
          <a:prstGeom prst="rect">
            <a:avLst/>
          </a:prstGeom>
          <a:noFill/>
          <a:ln>
            <a:noFill/>
          </a:ln>
        </p:spPr>
      </p:pic>
      <p:sp>
        <p:nvSpPr>
          <p:cNvPr id="100" name="Google Shape;100;p25"/>
          <p:cNvSpPr txBox="1"/>
          <p:nvPr/>
        </p:nvSpPr>
        <p:spPr>
          <a:xfrm>
            <a:off x="3199350" y="3611000"/>
            <a:ext cx="4996200" cy="9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xygen"/>
                <a:ea typeface="Oxygen"/>
                <a:cs typeface="Oxygen"/>
                <a:sym typeface="Oxygen"/>
              </a:rPr>
              <a:t>BIOREACTOR </a:t>
            </a:r>
            <a:endParaRPr b="1" sz="3000">
              <a:solidFill>
                <a:srgbClr val="FFFFFF"/>
              </a:solidFill>
              <a:latin typeface="Oxygen"/>
              <a:ea typeface="Oxygen"/>
              <a:cs typeface="Oxygen"/>
              <a:sym typeface="Oxygen"/>
            </a:endParaRPr>
          </a:p>
        </p:txBody>
      </p:sp>
      <p:pic>
        <p:nvPicPr>
          <p:cNvPr id="101" name="Google Shape;101;p25"/>
          <p:cNvPicPr preferRelativeResize="0"/>
          <p:nvPr/>
        </p:nvPicPr>
        <p:blipFill rotWithShape="1">
          <a:blip r:embed="rId4">
            <a:alphaModFix/>
          </a:blip>
          <a:srcRect b="18412" l="18843" r="29332" t="71097"/>
          <a:stretch/>
        </p:blipFill>
        <p:spPr>
          <a:xfrm>
            <a:off x="636300" y="4702500"/>
            <a:ext cx="2891314" cy="329225"/>
          </a:xfrm>
          <a:prstGeom prst="rect">
            <a:avLst/>
          </a:prstGeom>
          <a:noFill/>
          <a:ln>
            <a:noFill/>
          </a:ln>
        </p:spPr>
      </p:pic>
      <p:pic>
        <p:nvPicPr>
          <p:cNvPr id="102" name="Google Shape;102;p25"/>
          <p:cNvPicPr preferRelativeResize="0"/>
          <p:nvPr/>
        </p:nvPicPr>
        <p:blipFill rotWithShape="1">
          <a:blip r:embed="rId4">
            <a:alphaModFix/>
          </a:blip>
          <a:srcRect b="7787" l="40366" r="50017" t="83824"/>
          <a:stretch/>
        </p:blipFill>
        <p:spPr>
          <a:xfrm>
            <a:off x="3630125" y="4734775"/>
            <a:ext cx="553723" cy="271674"/>
          </a:xfrm>
          <a:prstGeom prst="rect">
            <a:avLst/>
          </a:prstGeom>
          <a:noFill/>
          <a:ln>
            <a:noFill/>
          </a:ln>
        </p:spPr>
      </p:pic>
      <p:pic>
        <p:nvPicPr>
          <p:cNvPr id="103" name="Google Shape;103;p25"/>
          <p:cNvPicPr preferRelativeResize="0"/>
          <p:nvPr/>
        </p:nvPicPr>
        <p:blipFill rotWithShape="1">
          <a:blip r:embed="rId4">
            <a:alphaModFix/>
          </a:blip>
          <a:srcRect b="31082" l="31301" r="41095" t="14974"/>
          <a:stretch/>
        </p:blipFill>
        <p:spPr>
          <a:xfrm>
            <a:off x="118550" y="4660800"/>
            <a:ext cx="375346" cy="412625"/>
          </a:xfrm>
          <a:prstGeom prst="rect">
            <a:avLst/>
          </a:prstGeom>
          <a:noFill/>
          <a:ln>
            <a:noFill/>
          </a:ln>
        </p:spPr>
      </p:pic>
      <p:sp>
        <p:nvSpPr>
          <p:cNvPr id="104" name="Google Shape;104;p25"/>
          <p:cNvSpPr txBox="1"/>
          <p:nvPr/>
        </p:nvSpPr>
        <p:spPr>
          <a:xfrm>
            <a:off x="7547850" y="4626300"/>
            <a:ext cx="20544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0000"/>
                </a:solidFill>
                <a:latin typeface="Oxygen"/>
                <a:ea typeface="Oxygen"/>
                <a:cs typeface="Oxygen"/>
                <a:sym typeface="Oxygen"/>
              </a:rPr>
              <a:t>  August</a:t>
            </a:r>
            <a:r>
              <a:rPr b="1" lang="en" sz="1800">
                <a:solidFill>
                  <a:srgbClr val="CC0000"/>
                </a:solidFill>
                <a:latin typeface="Oxygen"/>
                <a:ea typeface="Oxygen"/>
                <a:cs typeface="Oxygen"/>
                <a:sym typeface="Oxygen"/>
              </a:rPr>
              <a:t> 2017</a:t>
            </a:r>
            <a:endParaRPr b="1" sz="1800">
              <a:solidFill>
                <a:srgbClr val="CC0000"/>
              </a:solidFill>
              <a:latin typeface="Oxygen"/>
              <a:ea typeface="Oxygen"/>
              <a:cs typeface="Oxygen"/>
              <a:sym typeface="Oxygen"/>
            </a:endParaRPr>
          </a:p>
        </p:txBody>
      </p:sp>
      <p:pic>
        <p:nvPicPr>
          <p:cNvPr descr="Screen Shot 2017-07-28 at 7.38.53 PM.png" id="105" name="Google Shape;105;p25"/>
          <p:cNvPicPr preferRelativeResize="0"/>
          <p:nvPr/>
        </p:nvPicPr>
        <p:blipFill>
          <a:blip r:embed="rId5">
            <a:alphaModFix/>
          </a:blip>
          <a:stretch>
            <a:fillRect/>
          </a:stretch>
        </p:blipFill>
        <p:spPr>
          <a:xfrm>
            <a:off x="152400" y="152400"/>
            <a:ext cx="942975" cy="2762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34"/>
          <p:cNvSpPr txBox="1"/>
          <p:nvPr/>
        </p:nvSpPr>
        <p:spPr>
          <a:xfrm>
            <a:off x="522150" y="539400"/>
            <a:ext cx="8099700" cy="40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00"/>
                </a:solidFill>
                <a:latin typeface="Oxygen"/>
                <a:ea typeface="Oxygen"/>
                <a:cs typeface="Oxygen"/>
                <a:sym typeface="Oxygen"/>
              </a:rPr>
              <a:t>Fermentation happens when...</a:t>
            </a:r>
            <a:endParaRPr sz="1800">
              <a:solidFill>
                <a:srgbClr val="FFFF00"/>
              </a:solidFill>
              <a:latin typeface="Oxygen"/>
              <a:ea typeface="Oxygen"/>
              <a:cs typeface="Oxygen"/>
              <a:sym typeface="Oxygen"/>
            </a:endParaRPr>
          </a:p>
          <a:p>
            <a:pPr indent="0" lvl="0" marL="0" rtl="0" algn="l">
              <a:spcBef>
                <a:spcPts val="0"/>
              </a:spcBef>
              <a:spcAft>
                <a:spcPts val="0"/>
              </a:spcAft>
              <a:buNone/>
            </a:pPr>
            <a:r>
              <a:t/>
            </a:r>
            <a:endParaRPr sz="1800">
              <a:solidFill>
                <a:srgbClr val="F3F3F3"/>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Yeast have sufficient sugar to consume</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Low-oxygen environment </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Good yeast life conditions without harsh substances</a:t>
            </a:r>
            <a:endParaRPr sz="1800">
              <a:solidFill>
                <a:srgbClr val="3C78D8"/>
              </a:solidFill>
              <a:latin typeface="Oxygen"/>
              <a:ea typeface="Oxygen"/>
              <a:cs typeface="Oxygen"/>
              <a:sym typeface="Oxygen"/>
            </a:endParaRPr>
          </a:p>
          <a:p>
            <a:pPr indent="0" lvl="0" marL="0" rtl="0" algn="l">
              <a:spcBef>
                <a:spcPts val="0"/>
              </a:spcBef>
              <a:spcAft>
                <a:spcPts val="0"/>
              </a:spcAft>
              <a:buNone/>
            </a:pPr>
            <a:r>
              <a:t/>
            </a:r>
            <a:endParaRPr sz="1800">
              <a:solidFill>
                <a:srgbClr val="3C78D8"/>
              </a:solidFill>
              <a:latin typeface="Oxygen"/>
              <a:ea typeface="Oxygen"/>
              <a:cs typeface="Oxygen"/>
              <a:sym typeface="Oxygen"/>
            </a:endParaRPr>
          </a:p>
          <a:p>
            <a:pPr indent="0" lvl="0" marL="0" rtl="0" algn="l">
              <a:spcBef>
                <a:spcPts val="0"/>
              </a:spcBef>
              <a:spcAft>
                <a:spcPts val="0"/>
              </a:spcAft>
              <a:buNone/>
            </a:pPr>
            <a:r>
              <a:rPr lang="en" sz="1800">
                <a:solidFill>
                  <a:srgbClr val="FFFF00"/>
                </a:solidFill>
                <a:latin typeface="Oxygen"/>
                <a:ea typeface="Oxygen"/>
                <a:cs typeface="Oxygen"/>
                <a:sym typeface="Oxygen"/>
              </a:rPr>
              <a:t>How do you think each of these factors would affect fermentation? Would you like to test any?</a:t>
            </a:r>
            <a:endParaRPr sz="1800">
              <a:solidFill>
                <a:srgbClr val="FFFF00"/>
              </a:solidFill>
              <a:latin typeface="Oxygen"/>
              <a:ea typeface="Oxygen"/>
              <a:cs typeface="Oxygen"/>
              <a:sym typeface="Oxygen"/>
            </a:endParaRPr>
          </a:p>
          <a:p>
            <a:pPr indent="0" lvl="0" marL="0" rtl="0" algn="l">
              <a:spcBef>
                <a:spcPts val="0"/>
              </a:spcBef>
              <a:spcAft>
                <a:spcPts val="0"/>
              </a:spcAft>
              <a:buNone/>
            </a:pPr>
            <a:r>
              <a:t/>
            </a:r>
            <a:endParaRPr sz="1800">
              <a:solidFill>
                <a:srgbClr val="F3F3F3"/>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Type of sugar or fruit in the bioreactor</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Plastic wrap or regular lid?</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pH? Temperature of the bioreactor? Amount of ethanol in the bioreactor?</a:t>
            </a:r>
            <a:endParaRPr sz="1800">
              <a:solidFill>
                <a:srgbClr val="3C78D8"/>
              </a:solidFill>
              <a:latin typeface="Oxygen"/>
              <a:ea typeface="Oxygen"/>
              <a:cs typeface="Oxygen"/>
              <a:sym typeface="Oxygen"/>
            </a:endParaRPr>
          </a:p>
          <a:p>
            <a:pPr indent="0" lvl="0" marL="0" rtl="0" algn="l">
              <a:spcBef>
                <a:spcPts val="0"/>
              </a:spcBef>
              <a:spcAft>
                <a:spcPts val="0"/>
              </a:spcAft>
              <a:buNone/>
            </a:pPr>
            <a:r>
              <a:t/>
            </a:r>
            <a:endParaRPr sz="1800">
              <a:solidFill>
                <a:srgbClr val="3C78D8"/>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rPr lang="en" sz="1800">
                <a:solidFill>
                  <a:srgbClr val="FFFF00"/>
                </a:solidFill>
                <a:latin typeface="Oxygen"/>
                <a:ea typeface="Oxygen"/>
                <a:cs typeface="Oxygen"/>
                <a:sym typeface="Oxygen"/>
              </a:rPr>
              <a:t>How do you think fermentation affects pressure in the bioreactor? How about temperature? Think about what you know about energy.</a:t>
            </a:r>
            <a:endParaRPr sz="1800">
              <a:solidFill>
                <a:srgbClr val="3C78D8"/>
              </a:solidFill>
              <a:latin typeface="Oxygen"/>
              <a:ea typeface="Oxygen"/>
              <a:cs typeface="Oxygen"/>
              <a:sym typeface="Oxyge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35"/>
          <p:cNvPicPr preferRelativeResize="0"/>
          <p:nvPr/>
        </p:nvPicPr>
        <p:blipFill>
          <a:blip r:embed="rId3">
            <a:alphaModFix/>
          </a:blip>
          <a:stretch>
            <a:fillRect/>
          </a:stretch>
        </p:blipFill>
        <p:spPr>
          <a:xfrm>
            <a:off x="0" y="1500616"/>
            <a:ext cx="9144000" cy="3474709"/>
          </a:xfrm>
          <a:prstGeom prst="rect">
            <a:avLst/>
          </a:prstGeom>
          <a:noFill/>
          <a:ln>
            <a:noFill/>
          </a:ln>
        </p:spPr>
      </p:pic>
      <p:sp>
        <p:nvSpPr>
          <p:cNvPr id="185" name="Google Shape;185;p35"/>
          <p:cNvSpPr txBox="1"/>
          <p:nvPr>
            <p:ph idx="4294967295" type="title"/>
          </p:nvPr>
        </p:nvSpPr>
        <p:spPr>
          <a:xfrm>
            <a:off x="764400" y="430250"/>
            <a:ext cx="83796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3C78D8"/>
                </a:solidFill>
                <a:latin typeface="Oxygen"/>
                <a:ea typeface="Oxygen"/>
                <a:cs typeface="Oxygen"/>
                <a:sym typeface="Oxygen"/>
              </a:rPr>
              <a:t>Introduction to Modern Bioreactors</a:t>
            </a:r>
            <a:endParaRPr b="1" sz="3600">
              <a:solidFill>
                <a:srgbClr val="3C78D8"/>
              </a:solidFill>
              <a:latin typeface="Oxygen"/>
              <a:ea typeface="Oxygen"/>
              <a:cs typeface="Oxygen"/>
              <a:sym typeface="Oxyge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6"/>
          <p:cNvSpPr txBox="1"/>
          <p:nvPr/>
        </p:nvSpPr>
        <p:spPr>
          <a:xfrm>
            <a:off x="182200" y="1029200"/>
            <a:ext cx="3300300" cy="29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2CC"/>
                </a:solidFill>
                <a:latin typeface="Oxygen"/>
                <a:ea typeface="Oxygen"/>
                <a:cs typeface="Oxygen"/>
                <a:sym typeface="Oxygen"/>
              </a:rPr>
              <a:t>Ethanol plants are complex and it is not obvious what function each component serves</a:t>
            </a:r>
            <a:endParaRPr b="1" sz="3000">
              <a:solidFill>
                <a:srgbClr val="FFF2CC"/>
              </a:solidFill>
              <a:latin typeface="Oxygen"/>
              <a:ea typeface="Oxygen"/>
              <a:cs typeface="Oxygen"/>
              <a:sym typeface="Oxygen"/>
            </a:endParaRPr>
          </a:p>
          <a:p>
            <a:pPr indent="0" lvl="0" marL="0" rtl="0" algn="l">
              <a:spcBef>
                <a:spcPts val="0"/>
              </a:spcBef>
              <a:spcAft>
                <a:spcPts val="0"/>
              </a:spcAft>
              <a:buNone/>
            </a:pPr>
            <a:r>
              <a:t/>
            </a:r>
            <a:endParaRPr>
              <a:solidFill>
                <a:srgbClr val="FFF2CC"/>
              </a:solidFill>
            </a:endParaRPr>
          </a:p>
        </p:txBody>
      </p:sp>
      <p:pic>
        <p:nvPicPr>
          <p:cNvPr id="191" name="Google Shape;191;p36"/>
          <p:cNvPicPr preferRelativeResize="0"/>
          <p:nvPr/>
        </p:nvPicPr>
        <p:blipFill>
          <a:blip r:embed="rId3">
            <a:alphaModFix/>
          </a:blip>
          <a:stretch>
            <a:fillRect/>
          </a:stretch>
        </p:blipFill>
        <p:spPr>
          <a:xfrm>
            <a:off x="3748174" y="0"/>
            <a:ext cx="7017101" cy="5143499"/>
          </a:xfrm>
          <a:prstGeom prst="rect">
            <a:avLst/>
          </a:prstGeom>
          <a:noFill/>
          <a:ln>
            <a:noFill/>
          </a:ln>
        </p:spPr>
      </p:pic>
      <p:pic>
        <p:nvPicPr>
          <p:cNvPr descr="Screen Shot 2017-07-28 at 7.38.53 PM.png" id="192" name="Google Shape;192;p36"/>
          <p:cNvPicPr preferRelativeResize="0"/>
          <p:nvPr/>
        </p:nvPicPr>
        <p:blipFill>
          <a:blip r:embed="rId4">
            <a:alphaModFix/>
          </a:blip>
          <a:stretch>
            <a:fillRect/>
          </a:stretch>
        </p:blipFill>
        <p:spPr>
          <a:xfrm>
            <a:off x="152400" y="4642925"/>
            <a:ext cx="942975" cy="27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 calcmode="lin" valueType="num">
                                      <p:cBhvr additive="base">
                                        <p:cTn dur="1000"/>
                                        <p:tgtEl>
                                          <p:spTgt spid="19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 calcmode="lin" valueType="num">
                                      <p:cBhvr additive="base">
                                        <p:cTn dur="1000"/>
                                        <p:tgtEl>
                                          <p:spTgt spid="19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7"/>
          <p:cNvSpPr txBox="1"/>
          <p:nvPr/>
        </p:nvSpPr>
        <p:spPr>
          <a:xfrm>
            <a:off x="3920225" y="126125"/>
            <a:ext cx="3630000" cy="11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3C78D8"/>
                </a:solidFill>
                <a:latin typeface="Oxygen"/>
                <a:ea typeface="Oxygen"/>
                <a:cs typeface="Oxygen"/>
                <a:sym typeface="Oxygen"/>
              </a:rPr>
              <a:t>Ethanol as a Biofuel</a:t>
            </a:r>
            <a:endParaRPr b="1" sz="2400">
              <a:solidFill>
                <a:srgbClr val="3C78D8"/>
              </a:solidFill>
              <a:latin typeface="Oxygen"/>
              <a:ea typeface="Oxygen"/>
              <a:cs typeface="Oxygen"/>
              <a:sym typeface="Oxygen"/>
            </a:endParaRPr>
          </a:p>
        </p:txBody>
      </p:sp>
      <p:sp>
        <p:nvSpPr>
          <p:cNvPr id="198" name="Google Shape;198;p37"/>
          <p:cNvSpPr txBox="1"/>
          <p:nvPr/>
        </p:nvSpPr>
        <p:spPr>
          <a:xfrm>
            <a:off x="3319300" y="1204500"/>
            <a:ext cx="5160600" cy="39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00"/>
                </a:solidFill>
                <a:latin typeface="Oxygen"/>
                <a:ea typeface="Oxygen"/>
                <a:cs typeface="Oxygen"/>
                <a:sym typeface="Oxygen"/>
              </a:rPr>
              <a:t>Ethanol is made from biomass (plant materials) and today is present in upwards of 97% of U.S. gasoline where it helps to reduce air pollution and serves to oxygenate the gasoline </a:t>
            </a:r>
            <a:endParaRPr sz="1800">
              <a:solidFill>
                <a:srgbClr val="FFFF00"/>
              </a:solidFill>
              <a:latin typeface="Oxygen"/>
              <a:ea typeface="Oxygen"/>
              <a:cs typeface="Oxygen"/>
              <a:sym typeface="Oxygen"/>
            </a:endParaRPr>
          </a:p>
          <a:p>
            <a:pPr indent="0" lvl="0" marL="0" rtl="0" algn="l">
              <a:spcBef>
                <a:spcPts val="0"/>
              </a:spcBef>
              <a:spcAft>
                <a:spcPts val="0"/>
              </a:spcAft>
              <a:buNone/>
            </a:pPr>
            <a:r>
              <a:t/>
            </a:r>
            <a:endParaRPr sz="1800">
              <a:solidFill>
                <a:srgbClr val="FFFF00"/>
              </a:solidFill>
              <a:latin typeface="Oxygen"/>
              <a:ea typeface="Oxygen"/>
              <a:cs typeface="Oxygen"/>
              <a:sym typeface="Oxygen"/>
            </a:endParaRPr>
          </a:p>
          <a:p>
            <a:pPr indent="0" lvl="0" marL="0" rtl="0" algn="l">
              <a:spcBef>
                <a:spcPts val="0"/>
              </a:spcBef>
              <a:spcAft>
                <a:spcPts val="0"/>
              </a:spcAft>
              <a:buNone/>
            </a:pPr>
            <a:r>
              <a:rPr lang="en" sz="1800">
                <a:solidFill>
                  <a:srgbClr val="FFFF00"/>
                </a:solidFill>
                <a:latin typeface="Oxygen"/>
                <a:ea typeface="Oxygen"/>
                <a:cs typeface="Oxygen"/>
                <a:sym typeface="Oxygen"/>
              </a:rPr>
              <a:t>Most of the ethanol produced in the US is made from corn grain and it has a positive energy balance</a:t>
            </a:r>
            <a:endParaRPr sz="1800">
              <a:solidFill>
                <a:srgbClr val="FFFF00"/>
              </a:solidFill>
              <a:latin typeface="Oxygen"/>
              <a:ea typeface="Oxygen"/>
              <a:cs typeface="Oxygen"/>
              <a:sym typeface="Oxygen"/>
            </a:endParaRPr>
          </a:p>
          <a:p>
            <a:pPr indent="0" lvl="0" marL="0" rtl="0" algn="l">
              <a:spcBef>
                <a:spcPts val="0"/>
              </a:spcBef>
              <a:spcAft>
                <a:spcPts val="0"/>
              </a:spcAft>
              <a:buNone/>
            </a:pPr>
            <a:r>
              <a:t/>
            </a:r>
            <a:endParaRPr sz="1800">
              <a:solidFill>
                <a:srgbClr val="FFFF00"/>
              </a:solidFill>
              <a:latin typeface="Oxygen"/>
              <a:ea typeface="Oxygen"/>
              <a:cs typeface="Oxygen"/>
              <a:sym typeface="Oxygen"/>
            </a:endParaRPr>
          </a:p>
          <a:p>
            <a:pPr indent="0" lvl="0" marL="0" rtl="0" algn="l">
              <a:spcBef>
                <a:spcPts val="0"/>
              </a:spcBef>
              <a:spcAft>
                <a:spcPts val="0"/>
              </a:spcAft>
              <a:buNone/>
            </a:pPr>
            <a:r>
              <a:rPr lang="en" sz="1800">
                <a:solidFill>
                  <a:srgbClr val="FFFF00"/>
                </a:solidFill>
                <a:latin typeface="Oxygen"/>
                <a:ea typeface="Oxygen"/>
                <a:cs typeface="Oxygen"/>
                <a:sym typeface="Oxygen"/>
              </a:rPr>
              <a:t>A positive energy balance is when the sum total of the energy that went into the corn and the fuel production is less than the total energy contained in the fuel </a:t>
            </a:r>
            <a:endParaRPr sz="1800">
              <a:solidFill>
                <a:srgbClr val="FFFF00"/>
              </a:solidFill>
              <a:latin typeface="Oxygen"/>
              <a:ea typeface="Oxygen"/>
              <a:cs typeface="Oxygen"/>
              <a:sym typeface="Oxygen"/>
            </a:endParaRPr>
          </a:p>
          <a:p>
            <a:pPr indent="0" lvl="0" marL="0" rtl="0" algn="l">
              <a:spcBef>
                <a:spcPts val="0"/>
              </a:spcBef>
              <a:spcAft>
                <a:spcPts val="0"/>
              </a:spcAft>
              <a:buNone/>
            </a:pPr>
            <a:r>
              <a:t/>
            </a:r>
            <a:endParaRPr sz="1800">
              <a:solidFill>
                <a:srgbClr val="FFF2CC"/>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t/>
            </a:r>
            <a:endParaRPr>
              <a:solidFill>
                <a:srgbClr val="FFF2CC"/>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t/>
            </a:r>
            <a:endParaRPr>
              <a:solidFill>
                <a:srgbClr val="FFF2CC"/>
              </a:solidFill>
              <a:latin typeface="Oxygen"/>
              <a:ea typeface="Oxygen"/>
              <a:cs typeface="Oxygen"/>
              <a:sym typeface="Oxygen"/>
            </a:endParaRPr>
          </a:p>
          <a:p>
            <a:pPr indent="0" lvl="0" marL="0" rtl="0" algn="l">
              <a:spcBef>
                <a:spcPts val="0"/>
              </a:spcBef>
              <a:spcAft>
                <a:spcPts val="0"/>
              </a:spcAft>
              <a:buNone/>
            </a:pPr>
            <a:r>
              <a:t/>
            </a:r>
            <a:endParaRPr>
              <a:solidFill>
                <a:srgbClr val="FFF2CC"/>
              </a:solidFill>
              <a:latin typeface="Oxygen"/>
              <a:ea typeface="Oxygen"/>
              <a:cs typeface="Oxygen"/>
              <a:sym typeface="Oxygen"/>
            </a:endParaRPr>
          </a:p>
        </p:txBody>
      </p:sp>
      <p:pic>
        <p:nvPicPr>
          <p:cNvPr id="199" name="Google Shape;199;p37"/>
          <p:cNvPicPr preferRelativeResize="0"/>
          <p:nvPr/>
        </p:nvPicPr>
        <p:blipFill rotWithShape="1">
          <a:blip r:embed="rId3">
            <a:alphaModFix/>
          </a:blip>
          <a:srcRect b="0" l="16690" r="12317" t="0"/>
          <a:stretch/>
        </p:blipFill>
        <p:spPr>
          <a:xfrm>
            <a:off x="372075" y="223337"/>
            <a:ext cx="2620823" cy="46968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8"/>
          <p:cNvSpPr txBox="1"/>
          <p:nvPr/>
        </p:nvSpPr>
        <p:spPr>
          <a:xfrm>
            <a:off x="2757000" y="112125"/>
            <a:ext cx="3630000" cy="11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00"/>
                </a:solidFill>
                <a:latin typeface="Oxygen"/>
                <a:ea typeface="Oxygen"/>
                <a:cs typeface="Oxygen"/>
                <a:sym typeface="Oxygen"/>
              </a:rPr>
              <a:t>Energy Demand </a:t>
            </a:r>
            <a:endParaRPr b="1" sz="2400">
              <a:solidFill>
                <a:srgbClr val="FFFF00"/>
              </a:solidFill>
              <a:latin typeface="Oxygen"/>
              <a:ea typeface="Oxygen"/>
              <a:cs typeface="Oxygen"/>
              <a:sym typeface="Oxygen"/>
            </a:endParaRPr>
          </a:p>
        </p:txBody>
      </p:sp>
      <p:pic>
        <p:nvPicPr>
          <p:cNvPr id="205" name="Google Shape;205;p38"/>
          <p:cNvPicPr preferRelativeResize="0"/>
          <p:nvPr/>
        </p:nvPicPr>
        <p:blipFill>
          <a:blip r:embed="rId3">
            <a:alphaModFix/>
          </a:blip>
          <a:stretch>
            <a:fillRect/>
          </a:stretch>
        </p:blipFill>
        <p:spPr>
          <a:xfrm>
            <a:off x="558825" y="787050"/>
            <a:ext cx="7904000" cy="3917650"/>
          </a:xfrm>
          <a:prstGeom prst="rect">
            <a:avLst/>
          </a:prstGeom>
          <a:noFill/>
          <a:ln>
            <a:noFill/>
          </a:ln>
        </p:spPr>
      </p:pic>
      <p:sp>
        <p:nvSpPr>
          <p:cNvPr id="206" name="Google Shape;206;p38"/>
          <p:cNvSpPr txBox="1"/>
          <p:nvPr/>
        </p:nvSpPr>
        <p:spPr>
          <a:xfrm>
            <a:off x="558822" y="4568900"/>
            <a:ext cx="3952200" cy="7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Source: U.S. Energy Information Administration</a:t>
            </a:r>
            <a:endParaRPr>
              <a:solidFill>
                <a:srgbClr val="FFFFFF"/>
              </a:solidFill>
              <a:latin typeface="Oxygen"/>
              <a:ea typeface="Oxygen"/>
              <a:cs typeface="Oxygen"/>
              <a:sym typeface="Oxyge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9"/>
          <p:cNvSpPr txBox="1"/>
          <p:nvPr>
            <p:ph type="ctrTitle"/>
          </p:nvPr>
        </p:nvSpPr>
        <p:spPr>
          <a:xfrm>
            <a:off x="311708" y="2315850"/>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Oxygen"/>
                <a:ea typeface="Oxygen"/>
                <a:cs typeface="Oxygen"/>
                <a:sym typeface="Oxygen"/>
              </a:rPr>
              <a:t>Ampli Bioreactor</a:t>
            </a:r>
            <a:endParaRPr>
              <a:solidFill>
                <a:srgbClr val="FF0000"/>
              </a:solidFill>
              <a:latin typeface="Oxygen"/>
              <a:ea typeface="Oxygen"/>
              <a:cs typeface="Oxygen"/>
              <a:sym typeface="Oxygen"/>
            </a:endParaRPr>
          </a:p>
          <a:p>
            <a:pPr indent="0" lvl="0" marL="0" rtl="0" algn="ctr">
              <a:spcBef>
                <a:spcPts val="0"/>
              </a:spcBef>
              <a:spcAft>
                <a:spcPts val="0"/>
              </a:spcAft>
              <a:buNone/>
            </a:pPr>
            <a:r>
              <a:t/>
            </a:r>
            <a:endParaRPr>
              <a:solidFill>
                <a:srgbClr val="FF0000"/>
              </a:solidFill>
              <a:latin typeface="Oxygen"/>
              <a:ea typeface="Oxygen"/>
              <a:cs typeface="Oxygen"/>
              <a:sym typeface="Oxygen"/>
            </a:endParaRPr>
          </a:p>
          <a:p>
            <a:pPr indent="0" lvl="0" marL="0" rtl="0" algn="ctr">
              <a:spcBef>
                <a:spcPts val="0"/>
              </a:spcBef>
              <a:spcAft>
                <a:spcPts val="0"/>
              </a:spcAft>
              <a:buNone/>
            </a:pPr>
            <a:r>
              <a:rPr b="1" lang="en" sz="3000">
                <a:solidFill>
                  <a:srgbClr val="FFFF00"/>
                </a:solidFill>
                <a:latin typeface="Oxygen"/>
                <a:ea typeface="Oxygen"/>
                <a:cs typeface="Oxygen"/>
                <a:sym typeface="Oxygen"/>
              </a:rPr>
              <a:t>A Summary of the </a:t>
            </a:r>
            <a:r>
              <a:rPr b="1" lang="en" sz="3000">
                <a:solidFill>
                  <a:srgbClr val="FFFF00"/>
                </a:solidFill>
                <a:latin typeface="Oxygen"/>
                <a:ea typeface="Oxygen"/>
                <a:cs typeface="Oxygen"/>
                <a:sym typeface="Oxygen"/>
              </a:rPr>
              <a:t>Introductory Level</a:t>
            </a:r>
            <a:endParaRPr b="1" sz="3000">
              <a:solidFill>
                <a:srgbClr val="FFFF00"/>
              </a:solidFill>
              <a:latin typeface="Oxygen"/>
              <a:ea typeface="Oxygen"/>
              <a:cs typeface="Oxygen"/>
              <a:sym typeface="Oxygen"/>
            </a:endParaRPr>
          </a:p>
        </p:txBody>
      </p:sp>
      <p:pic>
        <p:nvPicPr>
          <p:cNvPr id="212" name="Google Shape;212;p39"/>
          <p:cNvPicPr preferRelativeResize="0"/>
          <p:nvPr/>
        </p:nvPicPr>
        <p:blipFill>
          <a:blip r:embed="rId3">
            <a:alphaModFix/>
          </a:blip>
          <a:stretch>
            <a:fillRect/>
          </a:stretch>
        </p:blipFill>
        <p:spPr>
          <a:xfrm>
            <a:off x="1354575" y="430950"/>
            <a:ext cx="6282452" cy="3342600"/>
          </a:xfrm>
          <a:prstGeom prst="rect">
            <a:avLst/>
          </a:prstGeom>
          <a:noFill/>
          <a:ln>
            <a:noFill/>
          </a:ln>
        </p:spPr>
      </p:pic>
      <p:pic>
        <p:nvPicPr>
          <p:cNvPr descr="Screen Shot 2017-07-28 at 7.38.53 PM.png" id="213" name="Google Shape;213;p39"/>
          <p:cNvPicPr preferRelativeResize="0"/>
          <p:nvPr/>
        </p:nvPicPr>
        <p:blipFill>
          <a:blip r:embed="rId4">
            <a:alphaModFix/>
          </a:blip>
          <a:stretch>
            <a:fillRect/>
          </a:stretch>
        </p:blipFill>
        <p:spPr>
          <a:xfrm>
            <a:off x="152400" y="152400"/>
            <a:ext cx="942975" cy="27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40"/>
          <p:cNvSpPr txBox="1"/>
          <p:nvPr/>
        </p:nvSpPr>
        <p:spPr>
          <a:xfrm>
            <a:off x="3265875" y="3136025"/>
            <a:ext cx="5752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0"/>
          <p:cNvSpPr txBox="1"/>
          <p:nvPr/>
        </p:nvSpPr>
        <p:spPr>
          <a:xfrm>
            <a:off x="5253350" y="569275"/>
            <a:ext cx="5752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0"/>
          <p:cNvSpPr txBox="1"/>
          <p:nvPr/>
        </p:nvSpPr>
        <p:spPr>
          <a:xfrm>
            <a:off x="5253350" y="539400"/>
            <a:ext cx="3395700" cy="40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Oxygen"/>
                <a:ea typeface="Oxygen"/>
                <a:cs typeface="Oxygen"/>
                <a:sym typeface="Oxygen"/>
              </a:rPr>
              <a:t>Introductory Level Ampli activities: </a:t>
            </a:r>
            <a:endParaRPr b="1">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0" lvl="0" marL="0" rtl="0" algn="l">
              <a:spcBef>
                <a:spcPts val="0"/>
              </a:spcBef>
              <a:spcAft>
                <a:spcPts val="0"/>
              </a:spcAft>
              <a:buNone/>
            </a:pPr>
            <a:r>
              <a:t/>
            </a:r>
            <a:endParaRPr>
              <a:solidFill>
                <a:srgbClr val="3C78D8"/>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Free-form experiment design: </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Test flow with food coloring</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Raise and lower pH</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Create chemical circuits!</a:t>
            </a:r>
            <a:endParaRPr>
              <a:solidFill>
                <a:srgbClr val="3C78D8"/>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Study fermentation:</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FFF00"/>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Examine &amp; quantify ethanol production</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Observe by-products of fermentation such as pressure &amp; temperature changes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Compare fermentation to regular yeast growth</a:t>
            </a:r>
            <a:endParaRPr>
              <a:solidFill>
                <a:srgbClr val="3C78D8"/>
              </a:solidFill>
              <a:latin typeface="Oxygen"/>
              <a:ea typeface="Oxygen"/>
              <a:cs typeface="Oxygen"/>
              <a:sym typeface="Oxygen"/>
            </a:endParaRPr>
          </a:p>
        </p:txBody>
      </p:sp>
      <p:pic>
        <p:nvPicPr>
          <p:cNvPr id="221" name="Google Shape;221;p40"/>
          <p:cNvPicPr preferRelativeResize="0"/>
          <p:nvPr/>
        </p:nvPicPr>
        <p:blipFill rotWithShape="1">
          <a:blip r:embed="rId3">
            <a:alphaModFix/>
          </a:blip>
          <a:srcRect b="12960" l="2145" r="3754" t="15472"/>
          <a:stretch/>
        </p:blipFill>
        <p:spPr>
          <a:xfrm>
            <a:off x="521800" y="357625"/>
            <a:ext cx="4367200" cy="4428250"/>
          </a:xfrm>
          <a:prstGeom prst="rect">
            <a:avLst/>
          </a:prstGeom>
          <a:noFill/>
          <a:ln>
            <a:noFill/>
          </a:ln>
        </p:spPr>
      </p:pic>
      <p:sp>
        <p:nvSpPr>
          <p:cNvPr id="222" name="Google Shape;222;p40"/>
          <p:cNvSpPr/>
          <p:nvPr/>
        </p:nvSpPr>
        <p:spPr>
          <a:xfrm>
            <a:off x="5219700" y="619125"/>
            <a:ext cx="3195900" cy="381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creen Shot 2017-07-28 at 7.38.53 PM.png" id="223" name="Google Shape;223;p40"/>
          <p:cNvPicPr preferRelativeResize="0"/>
          <p:nvPr/>
        </p:nvPicPr>
        <p:blipFill>
          <a:blip r:embed="rId4">
            <a:alphaModFix/>
          </a:blip>
          <a:stretch>
            <a:fillRect/>
          </a:stretch>
        </p:blipFill>
        <p:spPr>
          <a:xfrm>
            <a:off x="152400" y="0"/>
            <a:ext cx="942975" cy="276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1"/>
          <p:cNvSpPr txBox="1"/>
          <p:nvPr/>
        </p:nvSpPr>
        <p:spPr>
          <a:xfrm>
            <a:off x="1616925" y="276150"/>
            <a:ext cx="7125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CC0000"/>
                </a:solidFill>
                <a:latin typeface="Oxygen"/>
                <a:ea typeface="Oxygen"/>
                <a:cs typeface="Oxygen"/>
                <a:sym typeface="Oxygen"/>
              </a:rPr>
              <a:t>Calorimetry</a:t>
            </a:r>
            <a:endParaRPr sz="3000">
              <a:solidFill>
                <a:srgbClr val="CC0000"/>
              </a:solidFill>
              <a:latin typeface="Oxygen"/>
              <a:ea typeface="Oxygen"/>
              <a:cs typeface="Oxygen"/>
              <a:sym typeface="Oxygen"/>
            </a:endParaRPr>
          </a:p>
        </p:txBody>
      </p:sp>
      <p:sp>
        <p:nvSpPr>
          <p:cNvPr id="229" name="Google Shape;229;p41"/>
          <p:cNvSpPr txBox="1"/>
          <p:nvPr/>
        </p:nvSpPr>
        <p:spPr>
          <a:xfrm>
            <a:off x="0" y="-129825"/>
            <a:ext cx="359400" cy="9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1"/>
          <p:cNvSpPr txBox="1"/>
          <p:nvPr/>
        </p:nvSpPr>
        <p:spPr>
          <a:xfrm>
            <a:off x="126875" y="952450"/>
            <a:ext cx="5294700" cy="2742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Measure the heat of a reaction by keeping track of how much it raises the temperature of water</a:t>
            </a:r>
            <a:endParaRPr sz="1800">
              <a:solidFill>
                <a:srgbClr val="3C78D8"/>
              </a:solidFill>
              <a:latin typeface="Oxygen"/>
              <a:ea typeface="Oxygen"/>
              <a:cs typeface="Oxygen"/>
              <a:sym typeface="Oxygen"/>
            </a:endParaRPr>
          </a:p>
          <a:p>
            <a:pPr indent="0" lvl="0" marL="0" rtl="0" algn="l">
              <a:spcBef>
                <a:spcPts val="0"/>
              </a:spcBef>
              <a:spcAft>
                <a:spcPts val="0"/>
              </a:spcAft>
              <a:buNone/>
            </a:pPr>
            <a:r>
              <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Can be used to study many reactions, and even living organism systems! But is often used to study the heat given off by various substances burning, useful in determining the concept of food calories.</a:t>
            </a:r>
            <a:endParaRPr sz="1800">
              <a:solidFill>
                <a:srgbClr val="3C78D8"/>
              </a:solidFill>
              <a:latin typeface="Oxygen"/>
              <a:ea typeface="Oxygen"/>
              <a:cs typeface="Oxygen"/>
              <a:sym typeface="Oxygen"/>
            </a:endParaRPr>
          </a:p>
          <a:p>
            <a:pPr indent="0" lvl="0" marL="0" rtl="0" algn="l">
              <a:spcBef>
                <a:spcPts val="0"/>
              </a:spcBef>
              <a:spcAft>
                <a:spcPts val="0"/>
              </a:spcAft>
              <a:buNone/>
            </a:pPr>
            <a:r>
              <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We can use it to demonstrate the utility of ethanol as a fuel (and to note the general purity of our ethanol)!</a:t>
            </a:r>
            <a:endParaRPr sz="1800">
              <a:solidFill>
                <a:srgbClr val="3C78D8"/>
              </a:solidFill>
              <a:latin typeface="Oxygen"/>
              <a:ea typeface="Oxygen"/>
              <a:cs typeface="Oxygen"/>
              <a:sym typeface="Oxygen"/>
            </a:endParaRPr>
          </a:p>
        </p:txBody>
      </p:sp>
      <p:pic>
        <p:nvPicPr>
          <p:cNvPr id="231" name="Google Shape;231;p41"/>
          <p:cNvPicPr preferRelativeResize="0"/>
          <p:nvPr/>
        </p:nvPicPr>
        <p:blipFill rotWithShape="1">
          <a:blip r:embed="rId3">
            <a:alphaModFix/>
          </a:blip>
          <a:srcRect b="7599" l="43248" r="27202" t="18979"/>
          <a:stretch/>
        </p:blipFill>
        <p:spPr>
          <a:xfrm>
            <a:off x="5753165" y="310213"/>
            <a:ext cx="3209083" cy="4523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2"/>
          <p:cNvSpPr txBox="1"/>
          <p:nvPr/>
        </p:nvSpPr>
        <p:spPr>
          <a:xfrm>
            <a:off x="2187000" y="271200"/>
            <a:ext cx="56739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latin typeface="Oxygen"/>
                <a:ea typeface="Oxygen"/>
                <a:cs typeface="Oxygen"/>
                <a:sym typeface="Oxygen"/>
              </a:rPr>
              <a:t>Functions of an Ethanol Plant</a:t>
            </a:r>
            <a:endParaRPr b="1" sz="2400">
              <a:solidFill>
                <a:srgbClr val="FFFF00"/>
              </a:solidFill>
              <a:latin typeface="Oxygen"/>
              <a:ea typeface="Oxygen"/>
              <a:cs typeface="Oxygen"/>
              <a:sym typeface="Oxygen"/>
            </a:endParaRPr>
          </a:p>
        </p:txBody>
      </p:sp>
      <p:sp>
        <p:nvSpPr>
          <p:cNvPr id="237" name="Google Shape;237;p42"/>
          <p:cNvSpPr txBox="1"/>
          <p:nvPr/>
        </p:nvSpPr>
        <p:spPr>
          <a:xfrm>
            <a:off x="273600" y="1484800"/>
            <a:ext cx="3000000" cy="3000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CC0000"/>
              </a:buClr>
              <a:buSzPts val="1800"/>
              <a:buFont typeface="Oxygen"/>
              <a:buAutoNum type="arabicPeriod"/>
            </a:pPr>
            <a:r>
              <a:rPr lang="en" sz="1800">
                <a:solidFill>
                  <a:srgbClr val="CC0000"/>
                </a:solidFill>
                <a:latin typeface="Oxygen"/>
                <a:ea typeface="Oxygen"/>
                <a:cs typeface="Oxygen"/>
                <a:sym typeface="Oxygen"/>
              </a:rPr>
              <a:t>Corn storage and milling - </a:t>
            </a:r>
            <a:r>
              <a:rPr lang="en" sz="1200">
                <a:solidFill>
                  <a:srgbClr val="CC0000"/>
                </a:solidFill>
                <a:latin typeface="Oxygen"/>
                <a:ea typeface="Oxygen"/>
                <a:cs typeface="Oxygen"/>
                <a:sym typeface="Oxygen"/>
              </a:rPr>
              <a:t>grinding corn</a:t>
            </a:r>
            <a:endParaRPr sz="12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200">
              <a:solidFill>
                <a:srgbClr val="CC0000"/>
              </a:solidFill>
              <a:latin typeface="Oxygen"/>
              <a:ea typeface="Oxygen"/>
              <a:cs typeface="Oxygen"/>
              <a:sym typeface="Oxygen"/>
            </a:endParaRPr>
          </a:p>
          <a:p>
            <a:pPr indent="-342900" lvl="0" marL="457200" rtl="0" algn="l">
              <a:lnSpc>
                <a:spcPct val="115000"/>
              </a:lnSpc>
              <a:spcBef>
                <a:spcPts val="0"/>
              </a:spcBef>
              <a:spcAft>
                <a:spcPts val="0"/>
              </a:spcAft>
              <a:buClr>
                <a:srgbClr val="CC0000"/>
              </a:buClr>
              <a:buSzPts val="1800"/>
              <a:buFont typeface="Oxygen"/>
              <a:buAutoNum type="arabicPeriod"/>
            </a:pPr>
            <a:r>
              <a:rPr lang="en" sz="1800">
                <a:solidFill>
                  <a:srgbClr val="CC0000"/>
                </a:solidFill>
                <a:latin typeface="Oxygen"/>
                <a:ea typeface="Oxygen"/>
                <a:cs typeface="Oxygen"/>
                <a:sym typeface="Oxygen"/>
              </a:rPr>
              <a:t>Saccharification - </a:t>
            </a:r>
            <a:r>
              <a:rPr lang="en" sz="1200">
                <a:solidFill>
                  <a:srgbClr val="CC0000"/>
                </a:solidFill>
                <a:latin typeface="Oxygen"/>
                <a:ea typeface="Oxygen"/>
                <a:cs typeface="Oxygen"/>
                <a:sym typeface="Oxygen"/>
              </a:rPr>
              <a:t>heating and cooling a corn mixture </a:t>
            </a:r>
            <a:endParaRPr sz="12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200">
              <a:solidFill>
                <a:srgbClr val="CC0000"/>
              </a:solidFill>
              <a:latin typeface="Oxygen"/>
              <a:ea typeface="Oxygen"/>
              <a:cs typeface="Oxygen"/>
              <a:sym typeface="Oxygen"/>
            </a:endParaRPr>
          </a:p>
          <a:p>
            <a:pPr indent="-342900" lvl="0" marL="457200" rtl="0" algn="l">
              <a:lnSpc>
                <a:spcPct val="115000"/>
              </a:lnSpc>
              <a:spcBef>
                <a:spcPts val="0"/>
              </a:spcBef>
              <a:spcAft>
                <a:spcPts val="0"/>
              </a:spcAft>
              <a:buClr>
                <a:srgbClr val="CC0000"/>
              </a:buClr>
              <a:buSzPts val="1800"/>
              <a:buFont typeface="Oxygen"/>
              <a:buAutoNum type="arabicPeriod"/>
            </a:pPr>
            <a:r>
              <a:rPr lang="en" sz="1800">
                <a:solidFill>
                  <a:srgbClr val="CC0000"/>
                </a:solidFill>
                <a:latin typeface="Oxygen"/>
                <a:ea typeface="Oxygen"/>
                <a:cs typeface="Oxygen"/>
                <a:sym typeface="Oxygen"/>
              </a:rPr>
              <a:t>Fermentation</a:t>
            </a:r>
            <a:endParaRPr sz="18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latin typeface="Oxygen"/>
              <a:ea typeface="Oxygen"/>
              <a:cs typeface="Oxygen"/>
              <a:sym typeface="Oxygen"/>
            </a:endParaRPr>
          </a:p>
          <a:p>
            <a:pPr indent="-342900" lvl="0" marL="457200" rtl="0" algn="l">
              <a:lnSpc>
                <a:spcPct val="115000"/>
              </a:lnSpc>
              <a:spcBef>
                <a:spcPts val="0"/>
              </a:spcBef>
              <a:spcAft>
                <a:spcPts val="0"/>
              </a:spcAft>
              <a:buClr>
                <a:srgbClr val="CC0000"/>
              </a:buClr>
              <a:buSzPts val="1800"/>
              <a:buFont typeface="Oxygen"/>
              <a:buAutoNum type="arabicPeriod"/>
            </a:pPr>
            <a:r>
              <a:rPr lang="en" sz="1800">
                <a:solidFill>
                  <a:srgbClr val="CC0000"/>
                </a:solidFill>
                <a:latin typeface="Oxygen"/>
                <a:ea typeface="Oxygen"/>
                <a:cs typeface="Oxygen"/>
                <a:sym typeface="Oxygen"/>
              </a:rPr>
              <a:t>Distillation - </a:t>
            </a:r>
            <a:r>
              <a:rPr lang="en" sz="1200">
                <a:solidFill>
                  <a:srgbClr val="CC0000"/>
                </a:solidFill>
                <a:latin typeface="Oxygen"/>
                <a:ea typeface="Oxygen"/>
                <a:cs typeface="Oxygen"/>
                <a:sym typeface="Oxygen"/>
              </a:rPr>
              <a:t>purification using boiling</a:t>
            </a:r>
            <a:endParaRPr sz="12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200">
              <a:solidFill>
                <a:srgbClr val="CC0000"/>
              </a:solidFill>
              <a:latin typeface="Oxygen"/>
              <a:ea typeface="Oxygen"/>
              <a:cs typeface="Oxygen"/>
              <a:sym typeface="Oxygen"/>
            </a:endParaRPr>
          </a:p>
          <a:p>
            <a:pPr indent="-342900" lvl="0" marL="457200" rtl="0" algn="l">
              <a:lnSpc>
                <a:spcPct val="115000"/>
              </a:lnSpc>
              <a:spcBef>
                <a:spcPts val="0"/>
              </a:spcBef>
              <a:spcAft>
                <a:spcPts val="0"/>
              </a:spcAft>
              <a:buClr>
                <a:srgbClr val="CC0000"/>
              </a:buClr>
              <a:buSzPts val="1800"/>
              <a:buFont typeface="Oxygen"/>
              <a:buAutoNum type="arabicPeriod"/>
            </a:pPr>
            <a:r>
              <a:rPr lang="en" sz="1800">
                <a:solidFill>
                  <a:srgbClr val="CC0000"/>
                </a:solidFill>
                <a:latin typeface="Oxygen"/>
                <a:ea typeface="Oxygen"/>
                <a:cs typeface="Oxygen"/>
                <a:sym typeface="Oxygen"/>
              </a:rPr>
              <a:t>By-product processing -</a:t>
            </a:r>
            <a:r>
              <a:rPr lang="en" sz="1200">
                <a:solidFill>
                  <a:srgbClr val="CC0000"/>
                </a:solidFill>
                <a:latin typeface="Oxygen"/>
                <a:ea typeface="Oxygen"/>
                <a:cs typeface="Oxygen"/>
                <a:sym typeface="Oxygen"/>
              </a:rPr>
              <a:t> converting by-products into useful forms</a:t>
            </a:r>
            <a:endParaRPr sz="1200">
              <a:solidFill>
                <a:srgbClr val="CC0000"/>
              </a:solidFill>
              <a:latin typeface="Oxygen"/>
              <a:ea typeface="Oxygen"/>
              <a:cs typeface="Oxygen"/>
              <a:sym typeface="Oxygen"/>
            </a:endParaRPr>
          </a:p>
        </p:txBody>
      </p:sp>
      <p:pic>
        <p:nvPicPr>
          <p:cNvPr id="238" name="Google Shape;238;p42"/>
          <p:cNvPicPr preferRelativeResize="0"/>
          <p:nvPr/>
        </p:nvPicPr>
        <p:blipFill>
          <a:blip r:embed="rId3">
            <a:alphaModFix/>
          </a:blip>
          <a:stretch>
            <a:fillRect/>
          </a:stretch>
        </p:blipFill>
        <p:spPr>
          <a:xfrm>
            <a:off x="3712550" y="1091700"/>
            <a:ext cx="5292500" cy="35194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3"/>
          <p:cNvSpPr txBox="1"/>
          <p:nvPr/>
        </p:nvSpPr>
        <p:spPr>
          <a:xfrm>
            <a:off x="2804125" y="417538"/>
            <a:ext cx="2882700" cy="58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latin typeface="Oxygen"/>
                <a:ea typeface="Oxygen"/>
                <a:cs typeface="Oxygen"/>
                <a:sym typeface="Oxygen"/>
              </a:rPr>
              <a:t>1.  Corn storage and milling - </a:t>
            </a:r>
            <a:r>
              <a:rPr lang="en" sz="1200">
                <a:solidFill>
                  <a:srgbClr val="FFFF00"/>
                </a:solidFill>
                <a:latin typeface="Oxygen"/>
                <a:ea typeface="Oxygen"/>
                <a:cs typeface="Oxygen"/>
                <a:sym typeface="Oxygen"/>
              </a:rPr>
              <a:t>the corn is ground down into smaller pieces and stored</a:t>
            </a:r>
            <a:endParaRPr sz="18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sp>
        <p:nvSpPr>
          <p:cNvPr id="244" name="Google Shape;244;p43"/>
          <p:cNvSpPr txBox="1"/>
          <p:nvPr/>
        </p:nvSpPr>
        <p:spPr>
          <a:xfrm>
            <a:off x="2804125" y="1454938"/>
            <a:ext cx="2638500" cy="37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latin typeface="Oxygen"/>
                <a:ea typeface="Oxygen"/>
                <a:cs typeface="Oxygen"/>
                <a:sym typeface="Oxygen"/>
              </a:rPr>
              <a:t>2.  Saccharification - </a:t>
            </a:r>
            <a:r>
              <a:rPr lang="en" sz="1200">
                <a:solidFill>
                  <a:srgbClr val="FFFF00"/>
                </a:solidFill>
                <a:latin typeface="Oxygen"/>
                <a:ea typeface="Oxygen"/>
                <a:cs typeface="Oxygen"/>
                <a:sym typeface="Oxygen"/>
              </a:rPr>
              <a:t>finely powdered corn is put, along with enzymes, into hot water and then cooled</a:t>
            </a:r>
            <a:endParaRPr sz="1800">
              <a:solidFill>
                <a:srgbClr val="CC0000"/>
              </a:solidFill>
            </a:endParaRPr>
          </a:p>
        </p:txBody>
      </p:sp>
      <p:sp>
        <p:nvSpPr>
          <p:cNvPr id="245" name="Google Shape;245;p43"/>
          <p:cNvSpPr txBox="1"/>
          <p:nvPr/>
        </p:nvSpPr>
        <p:spPr>
          <a:xfrm>
            <a:off x="2804125" y="2571488"/>
            <a:ext cx="3082800" cy="28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latin typeface="Oxygen"/>
                <a:ea typeface="Oxygen"/>
                <a:cs typeface="Oxygen"/>
                <a:sym typeface="Oxygen"/>
              </a:rPr>
              <a:t>3.  Fermentation - </a:t>
            </a:r>
            <a:r>
              <a:rPr lang="en" sz="1200">
                <a:solidFill>
                  <a:srgbClr val="FFFF00"/>
                </a:solidFill>
                <a:latin typeface="Oxygen"/>
                <a:ea typeface="Oxygen"/>
                <a:cs typeface="Oxygen"/>
                <a:sym typeface="Oxygen"/>
              </a:rPr>
              <a:t>you know all about this step</a:t>
            </a:r>
            <a:endParaRPr sz="1800">
              <a:solidFill>
                <a:srgbClr val="CC0000"/>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sp>
        <p:nvSpPr>
          <p:cNvPr id="246" name="Google Shape;246;p43"/>
          <p:cNvSpPr txBox="1"/>
          <p:nvPr/>
        </p:nvSpPr>
        <p:spPr>
          <a:xfrm>
            <a:off x="2755000" y="3318213"/>
            <a:ext cx="3322200" cy="474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latin typeface="Oxygen"/>
                <a:ea typeface="Oxygen"/>
                <a:cs typeface="Oxygen"/>
                <a:sym typeface="Oxygen"/>
              </a:rPr>
              <a:t> 4.  Distillation - </a:t>
            </a:r>
            <a:r>
              <a:rPr lang="en" sz="1200">
                <a:solidFill>
                  <a:srgbClr val="FFFF00"/>
                </a:solidFill>
                <a:latin typeface="Oxygen"/>
                <a:ea typeface="Oxygen"/>
                <a:cs typeface="Oxygen"/>
                <a:sym typeface="Oxygen"/>
              </a:rPr>
              <a:t>the mixture is purified by heating the ethanol and allowing the ethanol gas to condense into a more pure version of ethanol</a:t>
            </a:r>
            <a:endParaRPr sz="1800">
              <a:solidFill>
                <a:srgbClr val="CC0000"/>
              </a:solidFill>
            </a:endParaRPr>
          </a:p>
        </p:txBody>
      </p:sp>
      <p:sp>
        <p:nvSpPr>
          <p:cNvPr id="247" name="Google Shape;247;p43"/>
          <p:cNvSpPr txBox="1"/>
          <p:nvPr/>
        </p:nvSpPr>
        <p:spPr>
          <a:xfrm>
            <a:off x="2804125" y="4354263"/>
            <a:ext cx="3132900" cy="371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CC0000"/>
                </a:solidFill>
                <a:latin typeface="Oxygen"/>
                <a:ea typeface="Oxygen"/>
                <a:cs typeface="Oxygen"/>
                <a:sym typeface="Oxygen"/>
              </a:rPr>
              <a:t>5.  By-product processing - </a:t>
            </a:r>
            <a:r>
              <a:rPr lang="en" sz="1200">
                <a:solidFill>
                  <a:srgbClr val="FFFF00"/>
                </a:solidFill>
                <a:latin typeface="Oxygen"/>
                <a:ea typeface="Oxygen"/>
                <a:cs typeface="Oxygen"/>
                <a:sym typeface="Oxygen"/>
              </a:rPr>
              <a:t>methods are used to remove many by-products</a:t>
            </a:r>
            <a:endParaRPr sz="1800">
              <a:solidFill>
                <a:srgbClr val="CC0000"/>
              </a:solidFill>
            </a:endParaRPr>
          </a:p>
        </p:txBody>
      </p:sp>
      <p:pic>
        <p:nvPicPr>
          <p:cNvPr id="248" name="Google Shape;248;p43"/>
          <p:cNvPicPr preferRelativeResize="0"/>
          <p:nvPr/>
        </p:nvPicPr>
        <p:blipFill>
          <a:blip r:embed="rId3">
            <a:alphaModFix/>
          </a:blip>
          <a:stretch>
            <a:fillRect/>
          </a:stretch>
        </p:blipFill>
        <p:spPr>
          <a:xfrm>
            <a:off x="201950" y="172825"/>
            <a:ext cx="2217673" cy="1654725"/>
          </a:xfrm>
          <a:prstGeom prst="rect">
            <a:avLst/>
          </a:prstGeom>
          <a:noFill/>
          <a:ln>
            <a:noFill/>
          </a:ln>
        </p:spPr>
      </p:pic>
      <p:pic>
        <p:nvPicPr>
          <p:cNvPr id="249" name="Google Shape;249;p43"/>
          <p:cNvPicPr preferRelativeResize="0"/>
          <p:nvPr/>
        </p:nvPicPr>
        <p:blipFill>
          <a:blip r:embed="rId4">
            <a:alphaModFix/>
          </a:blip>
          <a:stretch>
            <a:fillRect/>
          </a:stretch>
        </p:blipFill>
        <p:spPr>
          <a:xfrm>
            <a:off x="294675" y="3023613"/>
            <a:ext cx="1870850" cy="1870850"/>
          </a:xfrm>
          <a:prstGeom prst="rect">
            <a:avLst/>
          </a:prstGeom>
          <a:noFill/>
          <a:ln>
            <a:noFill/>
          </a:ln>
        </p:spPr>
      </p:pic>
      <p:pic>
        <p:nvPicPr>
          <p:cNvPr id="250" name="Google Shape;250;p43"/>
          <p:cNvPicPr preferRelativeResize="0"/>
          <p:nvPr/>
        </p:nvPicPr>
        <p:blipFill>
          <a:blip r:embed="rId5">
            <a:alphaModFix/>
          </a:blip>
          <a:stretch>
            <a:fillRect/>
          </a:stretch>
        </p:blipFill>
        <p:spPr>
          <a:xfrm>
            <a:off x="6284334" y="134650"/>
            <a:ext cx="2483640" cy="1654725"/>
          </a:xfrm>
          <a:prstGeom prst="rect">
            <a:avLst/>
          </a:prstGeom>
          <a:noFill/>
          <a:ln>
            <a:noFill/>
          </a:ln>
        </p:spPr>
      </p:pic>
      <p:sp>
        <p:nvSpPr>
          <p:cNvPr id="251" name="Google Shape;251;p43"/>
          <p:cNvSpPr txBox="1"/>
          <p:nvPr/>
        </p:nvSpPr>
        <p:spPr>
          <a:xfrm>
            <a:off x="217375" y="2672013"/>
            <a:ext cx="2638500" cy="58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3C78D8"/>
                </a:solidFill>
                <a:latin typeface="Oxygen"/>
                <a:ea typeface="Oxygen"/>
                <a:cs typeface="Oxygen"/>
                <a:sym typeface="Oxygen"/>
              </a:rPr>
              <a:t>Fermentation Chamber</a:t>
            </a:r>
            <a:endParaRPr>
              <a:solidFill>
                <a:srgbClr val="3C78D8"/>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sp>
        <p:nvSpPr>
          <p:cNvPr id="252" name="Google Shape;252;p43"/>
          <p:cNvSpPr txBox="1"/>
          <p:nvPr/>
        </p:nvSpPr>
        <p:spPr>
          <a:xfrm>
            <a:off x="358575" y="1959675"/>
            <a:ext cx="2638500" cy="58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3C78D8"/>
                </a:solidFill>
                <a:latin typeface="Oxygen"/>
                <a:ea typeface="Oxygen"/>
                <a:cs typeface="Oxygen"/>
                <a:sym typeface="Oxygen"/>
              </a:rPr>
              <a:t>Corn Milling Machine</a:t>
            </a:r>
            <a:endParaRPr>
              <a:solidFill>
                <a:srgbClr val="3C78D8"/>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sp>
        <p:nvSpPr>
          <p:cNvPr id="253" name="Google Shape;253;p43"/>
          <p:cNvSpPr txBox="1"/>
          <p:nvPr/>
        </p:nvSpPr>
        <p:spPr>
          <a:xfrm>
            <a:off x="6364400" y="1939500"/>
            <a:ext cx="2638500" cy="580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rgbClr val="3C78D8"/>
                </a:solidFill>
                <a:latin typeface="Oxygen"/>
                <a:ea typeface="Oxygen"/>
                <a:cs typeface="Oxygen"/>
                <a:sym typeface="Oxygen"/>
              </a:rPr>
              <a:t>Saccharification Chamber</a:t>
            </a:r>
            <a:endParaRPr>
              <a:solidFill>
                <a:srgbClr val="3C78D8"/>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sp>
        <p:nvSpPr>
          <p:cNvPr id="254" name="Google Shape;254;p43"/>
          <p:cNvSpPr txBox="1"/>
          <p:nvPr/>
        </p:nvSpPr>
        <p:spPr>
          <a:xfrm>
            <a:off x="6364400" y="2851700"/>
            <a:ext cx="2638500" cy="580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3C78D8"/>
                </a:solidFill>
                <a:latin typeface="Oxygen"/>
                <a:ea typeface="Oxygen"/>
                <a:cs typeface="Oxygen"/>
                <a:sym typeface="Oxygen"/>
              </a:rPr>
              <a:t>Corn Storage</a:t>
            </a:r>
            <a:endParaRPr>
              <a:solidFill>
                <a:srgbClr val="3C78D8"/>
              </a:solidFill>
              <a:latin typeface="Oxygen"/>
              <a:ea typeface="Oxygen"/>
              <a:cs typeface="Oxygen"/>
              <a:sym typeface="Oxygen"/>
            </a:endParaRPr>
          </a:p>
          <a:p>
            <a:pPr indent="0" lvl="0" marL="0" rtl="0" algn="l">
              <a:lnSpc>
                <a:spcPct val="115000"/>
              </a:lnSpc>
              <a:spcBef>
                <a:spcPts val="0"/>
              </a:spcBef>
              <a:spcAft>
                <a:spcPts val="0"/>
              </a:spcAft>
              <a:buNone/>
            </a:pPr>
            <a:r>
              <a:t/>
            </a:r>
            <a:endParaRPr sz="1800">
              <a:solidFill>
                <a:srgbClr val="CC0000"/>
              </a:solidFill>
            </a:endParaRPr>
          </a:p>
        </p:txBody>
      </p:sp>
      <p:pic>
        <p:nvPicPr>
          <p:cNvPr id="255" name="Google Shape;255;p43"/>
          <p:cNvPicPr preferRelativeResize="0"/>
          <p:nvPr/>
        </p:nvPicPr>
        <p:blipFill rotWithShape="1">
          <a:blip r:embed="rId6">
            <a:alphaModFix/>
          </a:blip>
          <a:srcRect b="9510" l="7830" r="2571" t="0"/>
          <a:stretch/>
        </p:blipFill>
        <p:spPr>
          <a:xfrm>
            <a:off x="6364400" y="3169288"/>
            <a:ext cx="2638500" cy="1785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pic>
        <p:nvPicPr>
          <p:cNvPr id="110" name="Google Shape;110;p26"/>
          <p:cNvPicPr preferRelativeResize="0"/>
          <p:nvPr/>
        </p:nvPicPr>
        <p:blipFill rotWithShape="1">
          <a:blip r:embed="rId3">
            <a:alphaModFix amt="78000"/>
          </a:blip>
          <a:srcRect b="0" l="0" r="15290" t="0"/>
          <a:stretch/>
        </p:blipFill>
        <p:spPr>
          <a:xfrm>
            <a:off x="3334475" y="0"/>
            <a:ext cx="5809526" cy="5143500"/>
          </a:xfrm>
          <a:prstGeom prst="rect">
            <a:avLst/>
          </a:prstGeom>
          <a:noFill/>
          <a:ln>
            <a:noFill/>
          </a:ln>
        </p:spPr>
      </p:pic>
      <p:sp>
        <p:nvSpPr>
          <p:cNvPr id="111" name="Google Shape;111;p26"/>
          <p:cNvSpPr txBox="1"/>
          <p:nvPr/>
        </p:nvSpPr>
        <p:spPr>
          <a:xfrm>
            <a:off x="249175" y="404500"/>
            <a:ext cx="4996200" cy="9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xygen"/>
                <a:ea typeface="Oxygen"/>
                <a:cs typeface="Oxygen"/>
                <a:sym typeface="Oxygen"/>
              </a:rPr>
              <a:t>This Week</a:t>
            </a:r>
            <a:endParaRPr b="1" sz="3000">
              <a:solidFill>
                <a:srgbClr val="FFFFFF"/>
              </a:solidFill>
              <a:latin typeface="Oxygen"/>
              <a:ea typeface="Oxygen"/>
              <a:cs typeface="Oxygen"/>
              <a:sym typeface="Oxygen"/>
            </a:endParaRPr>
          </a:p>
        </p:txBody>
      </p:sp>
      <p:sp>
        <p:nvSpPr>
          <p:cNvPr id="112" name="Google Shape;112;p26"/>
          <p:cNvSpPr txBox="1"/>
          <p:nvPr/>
        </p:nvSpPr>
        <p:spPr>
          <a:xfrm>
            <a:off x="800550" y="1320900"/>
            <a:ext cx="2591700" cy="231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60 bioreactors full of yeast grown</a:t>
            </a:r>
            <a:endParaRPr>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FFFFF"/>
              </a:solidFill>
              <a:latin typeface="Oxygen"/>
              <a:ea typeface="Oxygen"/>
              <a:cs typeface="Oxygen"/>
              <a:sym typeface="Oxygen"/>
            </a:endParaRPr>
          </a:p>
          <a:p>
            <a:pPr indent="0" lvl="0" marL="0" rtl="0" algn="l">
              <a:spcBef>
                <a:spcPts val="0"/>
              </a:spcBef>
              <a:spcAft>
                <a:spcPts val="0"/>
              </a:spcAft>
              <a:buNone/>
            </a:pPr>
            <a:r>
              <a:rPr lang="en">
                <a:solidFill>
                  <a:srgbClr val="FFFFFF"/>
                </a:solidFill>
                <a:latin typeface="Oxygen"/>
                <a:ea typeface="Oxygen"/>
                <a:cs typeface="Oxygen"/>
                <a:sym typeface="Oxygen"/>
              </a:rPr>
              <a:t>200 students</a:t>
            </a:r>
            <a:endParaRPr>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FFFFF"/>
              </a:solidFill>
              <a:latin typeface="Oxygen"/>
              <a:ea typeface="Oxygen"/>
              <a:cs typeface="Oxygen"/>
              <a:sym typeface="Oxygen"/>
            </a:endParaRPr>
          </a:p>
          <a:p>
            <a:pPr indent="0" lvl="0" marL="0" rtl="0" algn="l">
              <a:spcBef>
                <a:spcPts val="0"/>
              </a:spcBef>
              <a:spcAft>
                <a:spcPts val="0"/>
              </a:spcAft>
              <a:buNone/>
            </a:pPr>
            <a:r>
              <a:rPr lang="en">
                <a:solidFill>
                  <a:srgbClr val="FFFFFF"/>
                </a:solidFill>
                <a:latin typeface="Oxygen"/>
                <a:ea typeface="Oxygen"/>
                <a:cs typeface="Oxygen"/>
                <a:sym typeface="Oxygen"/>
              </a:rPr>
              <a:t>27 teachers</a:t>
            </a:r>
            <a:endParaRPr>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FFFFF"/>
              </a:solidFill>
              <a:latin typeface="Oxygen"/>
              <a:ea typeface="Oxygen"/>
              <a:cs typeface="Oxygen"/>
              <a:sym typeface="Oxygen"/>
            </a:endParaRPr>
          </a:p>
          <a:p>
            <a:pPr indent="0" lvl="0" marL="0" rtl="0" algn="l">
              <a:spcBef>
                <a:spcPts val="0"/>
              </a:spcBef>
              <a:spcAft>
                <a:spcPts val="0"/>
              </a:spcAft>
              <a:buNone/>
            </a:pPr>
            <a:r>
              <a:rPr lang="en">
                <a:solidFill>
                  <a:srgbClr val="FFFFFF"/>
                </a:solidFill>
                <a:latin typeface="Oxygen"/>
                <a:ea typeface="Oxygen"/>
                <a:cs typeface="Oxygen"/>
                <a:sym typeface="Oxygen"/>
              </a:rPr>
              <a:t>3 MIT Student Teachers</a:t>
            </a:r>
            <a:endParaRPr>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FFFFF"/>
              </a:solidFill>
              <a:latin typeface="Oxygen"/>
              <a:ea typeface="Oxygen"/>
              <a:cs typeface="Oxygen"/>
              <a:sym typeface="Oxygen"/>
            </a:endParaRPr>
          </a:p>
          <a:p>
            <a:pPr indent="0" lvl="0" marL="0" rtl="0" algn="l">
              <a:spcBef>
                <a:spcPts val="0"/>
              </a:spcBef>
              <a:spcAft>
                <a:spcPts val="0"/>
              </a:spcAft>
              <a:buNone/>
            </a:pPr>
            <a:r>
              <a:rPr lang="en">
                <a:solidFill>
                  <a:srgbClr val="FFFFFF"/>
                </a:solidFill>
                <a:latin typeface="Oxygen"/>
                <a:ea typeface="Oxygen"/>
                <a:cs typeface="Oxygen"/>
                <a:sym typeface="Oxygen"/>
              </a:rPr>
              <a:t>4 days</a:t>
            </a:r>
            <a:endParaRPr>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FFFFF"/>
              </a:solidFill>
              <a:latin typeface="Oxygen"/>
              <a:ea typeface="Oxygen"/>
              <a:cs typeface="Oxygen"/>
              <a:sym typeface="Oxygen"/>
            </a:endParaRPr>
          </a:p>
          <a:p>
            <a:pPr indent="0" lvl="0" marL="0" rtl="0" algn="l">
              <a:spcBef>
                <a:spcPts val="0"/>
              </a:spcBef>
              <a:spcAft>
                <a:spcPts val="0"/>
              </a:spcAft>
              <a:buNone/>
            </a:pPr>
            <a:r>
              <a:rPr lang="en">
                <a:solidFill>
                  <a:srgbClr val="FFFFFF"/>
                </a:solidFill>
                <a:latin typeface="Oxygen"/>
                <a:ea typeface="Oxygen"/>
                <a:cs typeface="Oxygen"/>
                <a:sym typeface="Oxygen"/>
              </a:rPr>
              <a:t>18 hours in class</a:t>
            </a:r>
            <a:endParaRPr>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FFFFF"/>
              </a:solidFill>
              <a:latin typeface="Oxygen"/>
              <a:ea typeface="Oxygen"/>
              <a:cs typeface="Oxygen"/>
              <a:sym typeface="Oxyge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pic>
        <p:nvPicPr>
          <p:cNvPr id="260" name="Google Shape;260;p44"/>
          <p:cNvPicPr preferRelativeResize="0"/>
          <p:nvPr/>
        </p:nvPicPr>
        <p:blipFill>
          <a:blip r:embed="rId3">
            <a:alphaModFix/>
          </a:blip>
          <a:stretch>
            <a:fillRect/>
          </a:stretch>
        </p:blipFill>
        <p:spPr>
          <a:xfrm>
            <a:off x="1725700" y="327775"/>
            <a:ext cx="5865075" cy="3862625"/>
          </a:xfrm>
          <a:prstGeom prst="rect">
            <a:avLst/>
          </a:prstGeom>
          <a:noFill/>
          <a:ln>
            <a:noFill/>
          </a:ln>
        </p:spPr>
      </p:pic>
      <p:sp>
        <p:nvSpPr>
          <p:cNvPr id="261" name="Google Shape;261;p44"/>
          <p:cNvSpPr txBox="1"/>
          <p:nvPr/>
        </p:nvSpPr>
        <p:spPr>
          <a:xfrm rot="-5400000">
            <a:off x="-1140500" y="669450"/>
            <a:ext cx="56739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2CC"/>
                </a:solidFill>
                <a:latin typeface="Oxygen"/>
                <a:ea typeface="Oxygen"/>
                <a:cs typeface="Oxygen"/>
                <a:sym typeface="Oxygen"/>
              </a:rPr>
              <a:t>Source: Renewable Fuels Association</a:t>
            </a:r>
            <a:endParaRPr b="1">
              <a:solidFill>
                <a:srgbClr val="FFF2CC"/>
              </a:solidFill>
              <a:latin typeface="Oxygen"/>
              <a:ea typeface="Oxygen"/>
              <a:cs typeface="Oxygen"/>
              <a:sym typeface="Oxygen"/>
            </a:endParaRPr>
          </a:p>
        </p:txBody>
      </p:sp>
      <p:sp>
        <p:nvSpPr>
          <p:cNvPr id="262" name="Google Shape;262;p44"/>
          <p:cNvSpPr txBox="1"/>
          <p:nvPr/>
        </p:nvSpPr>
        <p:spPr>
          <a:xfrm>
            <a:off x="3387725" y="4530050"/>
            <a:ext cx="6141000" cy="42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u="sng">
                <a:solidFill>
                  <a:srgbClr val="FFFF00"/>
                </a:solidFill>
                <a:latin typeface="Oxygen"/>
                <a:ea typeface="Oxygen"/>
                <a:cs typeface="Oxygen"/>
                <a:sym typeface="Oxygen"/>
                <a:hlinkClick r:id="rId4"/>
              </a:rPr>
              <a:t>https://www.youtube.com/watch?v=6HrJqQI9joI</a:t>
            </a:r>
            <a:r>
              <a:rPr lang="en">
                <a:solidFill>
                  <a:srgbClr val="FFFF00"/>
                </a:solidFill>
                <a:latin typeface="Oxygen"/>
                <a:ea typeface="Oxygen"/>
                <a:cs typeface="Oxygen"/>
                <a:sym typeface="Oxygen"/>
              </a:rPr>
              <a:t> </a:t>
            </a:r>
            <a:endParaRPr>
              <a:solidFill>
                <a:srgbClr val="FFFF00"/>
              </a:solidFill>
              <a:latin typeface="Oxygen"/>
              <a:ea typeface="Oxygen"/>
              <a:cs typeface="Oxygen"/>
              <a:sym typeface="Oxygen"/>
            </a:endParaRPr>
          </a:p>
        </p:txBody>
      </p:sp>
      <p:sp>
        <p:nvSpPr>
          <p:cNvPr id="263" name="Google Shape;263;p44"/>
          <p:cNvSpPr txBox="1"/>
          <p:nvPr/>
        </p:nvSpPr>
        <p:spPr>
          <a:xfrm>
            <a:off x="1895800" y="4530050"/>
            <a:ext cx="1093800" cy="8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00"/>
                </a:solidFill>
                <a:latin typeface="Oxygen"/>
                <a:ea typeface="Oxygen"/>
                <a:cs typeface="Oxygen"/>
                <a:sym typeface="Oxygen"/>
              </a:rPr>
              <a:t> 0:36 - 2:47</a:t>
            </a:r>
            <a:endParaRPr b="1">
              <a:solidFill>
                <a:srgbClr val="FFFF00"/>
              </a:solidFill>
              <a:latin typeface="Oxygen"/>
              <a:ea typeface="Oxygen"/>
              <a:cs typeface="Oxygen"/>
              <a:sym typeface="Oxyge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45"/>
          <p:cNvSpPr txBox="1"/>
          <p:nvPr>
            <p:ph type="ctrTitle"/>
          </p:nvPr>
        </p:nvSpPr>
        <p:spPr>
          <a:xfrm>
            <a:off x="311708" y="2315850"/>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Oxygen"/>
                <a:ea typeface="Oxygen"/>
                <a:cs typeface="Oxygen"/>
                <a:sym typeface="Oxygen"/>
              </a:rPr>
              <a:t>Ampli Bioreactor</a:t>
            </a:r>
            <a:endParaRPr>
              <a:solidFill>
                <a:srgbClr val="FF0000"/>
              </a:solidFill>
              <a:latin typeface="Oxygen"/>
              <a:ea typeface="Oxygen"/>
              <a:cs typeface="Oxygen"/>
              <a:sym typeface="Oxygen"/>
            </a:endParaRPr>
          </a:p>
          <a:p>
            <a:pPr indent="0" lvl="0" marL="0" rtl="0" algn="ctr">
              <a:spcBef>
                <a:spcPts val="0"/>
              </a:spcBef>
              <a:spcAft>
                <a:spcPts val="0"/>
              </a:spcAft>
              <a:buNone/>
            </a:pPr>
            <a:r>
              <a:t/>
            </a:r>
            <a:endParaRPr>
              <a:solidFill>
                <a:srgbClr val="FF0000"/>
              </a:solidFill>
              <a:latin typeface="Oxygen"/>
              <a:ea typeface="Oxygen"/>
              <a:cs typeface="Oxygen"/>
              <a:sym typeface="Oxygen"/>
            </a:endParaRPr>
          </a:p>
          <a:p>
            <a:pPr indent="0" lvl="0" marL="0" rtl="0" algn="ctr">
              <a:spcBef>
                <a:spcPts val="0"/>
              </a:spcBef>
              <a:spcAft>
                <a:spcPts val="0"/>
              </a:spcAft>
              <a:buNone/>
            </a:pPr>
            <a:r>
              <a:rPr b="1" lang="en" sz="3000">
                <a:solidFill>
                  <a:srgbClr val="FFFF00"/>
                </a:solidFill>
                <a:latin typeface="Oxygen"/>
                <a:ea typeface="Oxygen"/>
                <a:cs typeface="Oxygen"/>
                <a:sym typeface="Oxygen"/>
              </a:rPr>
              <a:t>A Summary of the Advanced Level</a:t>
            </a:r>
            <a:endParaRPr b="1" sz="3000">
              <a:solidFill>
                <a:srgbClr val="FFFF00"/>
              </a:solidFill>
              <a:latin typeface="Oxygen"/>
              <a:ea typeface="Oxygen"/>
              <a:cs typeface="Oxygen"/>
              <a:sym typeface="Oxygen"/>
            </a:endParaRPr>
          </a:p>
        </p:txBody>
      </p:sp>
      <p:pic>
        <p:nvPicPr>
          <p:cNvPr id="269" name="Google Shape;269;p45"/>
          <p:cNvPicPr preferRelativeResize="0"/>
          <p:nvPr/>
        </p:nvPicPr>
        <p:blipFill>
          <a:blip r:embed="rId3">
            <a:alphaModFix/>
          </a:blip>
          <a:stretch>
            <a:fillRect/>
          </a:stretch>
        </p:blipFill>
        <p:spPr>
          <a:xfrm>
            <a:off x="1354575" y="430950"/>
            <a:ext cx="6282452" cy="3342600"/>
          </a:xfrm>
          <a:prstGeom prst="rect">
            <a:avLst/>
          </a:prstGeom>
          <a:noFill/>
          <a:ln>
            <a:noFill/>
          </a:ln>
        </p:spPr>
      </p:pic>
      <p:pic>
        <p:nvPicPr>
          <p:cNvPr descr="Screen Shot 2017-07-28 at 7.38.53 PM.png" id="270" name="Google Shape;270;p45"/>
          <p:cNvPicPr preferRelativeResize="0"/>
          <p:nvPr/>
        </p:nvPicPr>
        <p:blipFill>
          <a:blip r:embed="rId4">
            <a:alphaModFix/>
          </a:blip>
          <a:stretch>
            <a:fillRect/>
          </a:stretch>
        </p:blipFill>
        <p:spPr>
          <a:xfrm>
            <a:off x="152400" y="152400"/>
            <a:ext cx="942975" cy="2762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46"/>
          <p:cNvSpPr txBox="1"/>
          <p:nvPr/>
        </p:nvSpPr>
        <p:spPr>
          <a:xfrm>
            <a:off x="5483075" y="369600"/>
            <a:ext cx="3375600" cy="440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CC0000"/>
                </a:solidFill>
                <a:latin typeface="Oxygen"/>
                <a:ea typeface="Oxygen"/>
                <a:cs typeface="Oxygen"/>
                <a:sym typeface="Oxygen"/>
              </a:rPr>
              <a:t>Advanced Level Ampli Activities: </a:t>
            </a:r>
            <a:endParaRPr b="1">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FFFF00"/>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Chemical Reaction Circuit:</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Set up a linear chemical reaction</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Employ heating and pipetting elements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Discover uses of nanoparticles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Create nylon polymers!</a:t>
            </a:r>
            <a:endParaRPr>
              <a:solidFill>
                <a:srgbClr val="3C78D8"/>
              </a:solidFill>
              <a:latin typeface="Oxygen"/>
              <a:ea typeface="Oxygen"/>
              <a:cs typeface="Oxygen"/>
              <a:sym typeface="Oxygen"/>
            </a:endParaRPr>
          </a:p>
          <a:p>
            <a:pPr indent="0" lvl="0" marL="0" rtl="0" algn="ctr">
              <a:spcBef>
                <a:spcPts val="0"/>
              </a:spcBef>
              <a:spcAft>
                <a:spcPts val="0"/>
              </a:spcAft>
              <a:buNone/>
            </a:pPr>
            <a:r>
              <a:t/>
            </a:r>
            <a:endParaRPr>
              <a:solidFill>
                <a:srgbClr val="F3F3F3"/>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Organic Synthesis using Bioreactor Products:</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FFF00"/>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Evaluate fermentation success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Use bioreactor ethanol in multiple simultaneous chemical reactions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Carry out organic synthesis of ethanol derivatives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Evaluate products with pH, conductivity, and more!</a:t>
            </a:r>
            <a:endParaRPr>
              <a:solidFill>
                <a:srgbClr val="3C78D8"/>
              </a:solidFill>
              <a:latin typeface="Oxygen"/>
              <a:ea typeface="Oxygen"/>
              <a:cs typeface="Oxygen"/>
              <a:sym typeface="Oxygen"/>
            </a:endParaRPr>
          </a:p>
        </p:txBody>
      </p:sp>
      <p:pic>
        <p:nvPicPr>
          <p:cNvPr id="276" name="Google Shape;276;p46"/>
          <p:cNvPicPr preferRelativeResize="0"/>
          <p:nvPr/>
        </p:nvPicPr>
        <p:blipFill rotWithShape="1">
          <a:blip r:embed="rId3">
            <a:alphaModFix/>
          </a:blip>
          <a:srcRect b="13357" l="10059" r="8942" t="6897"/>
          <a:stretch/>
        </p:blipFill>
        <p:spPr>
          <a:xfrm>
            <a:off x="209700" y="634175"/>
            <a:ext cx="5093575" cy="3875127"/>
          </a:xfrm>
          <a:prstGeom prst="rect">
            <a:avLst/>
          </a:prstGeom>
          <a:noFill/>
          <a:ln>
            <a:noFill/>
          </a:ln>
        </p:spPr>
      </p:pic>
      <p:pic>
        <p:nvPicPr>
          <p:cNvPr descr="Screen Shot 2017-07-28 at 7.38.53 PM.png" id="277" name="Google Shape;277;p46"/>
          <p:cNvPicPr preferRelativeResize="0"/>
          <p:nvPr/>
        </p:nvPicPr>
        <p:blipFill>
          <a:blip r:embed="rId4">
            <a:alphaModFix/>
          </a:blip>
          <a:stretch>
            <a:fillRect/>
          </a:stretch>
        </p:blipFill>
        <p:spPr>
          <a:xfrm>
            <a:off x="152400" y="152400"/>
            <a:ext cx="942975" cy="2762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pic>
        <p:nvPicPr>
          <p:cNvPr id="282" name="Google Shape;282;p47"/>
          <p:cNvPicPr preferRelativeResize="0"/>
          <p:nvPr/>
        </p:nvPicPr>
        <p:blipFill>
          <a:blip r:embed="rId3">
            <a:alphaModFix/>
          </a:blip>
          <a:stretch>
            <a:fillRect/>
          </a:stretch>
        </p:blipFill>
        <p:spPr>
          <a:xfrm rot="-1251855">
            <a:off x="220125" y="2530800"/>
            <a:ext cx="2573516" cy="1709899"/>
          </a:xfrm>
          <a:prstGeom prst="rect">
            <a:avLst/>
          </a:prstGeom>
          <a:noFill/>
          <a:ln>
            <a:noFill/>
          </a:ln>
        </p:spPr>
      </p:pic>
      <p:sp>
        <p:nvSpPr>
          <p:cNvPr id="283" name="Google Shape;283;p47"/>
          <p:cNvSpPr txBox="1"/>
          <p:nvPr/>
        </p:nvSpPr>
        <p:spPr>
          <a:xfrm>
            <a:off x="0" y="0"/>
            <a:ext cx="91440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Oxygen"/>
                <a:ea typeface="Oxygen"/>
                <a:cs typeface="Oxygen"/>
                <a:sym typeface="Oxygen"/>
              </a:rPr>
              <a:t>Polymers</a:t>
            </a:r>
            <a:endParaRPr sz="2400">
              <a:solidFill>
                <a:srgbClr val="CC0000"/>
              </a:solidFill>
              <a:latin typeface="Oxygen"/>
              <a:ea typeface="Oxygen"/>
              <a:cs typeface="Oxygen"/>
              <a:sym typeface="Oxygen"/>
            </a:endParaRPr>
          </a:p>
        </p:txBody>
      </p:sp>
      <p:pic>
        <p:nvPicPr>
          <p:cNvPr id="284" name="Google Shape;284;p47"/>
          <p:cNvPicPr preferRelativeResize="0"/>
          <p:nvPr/>
        </p:nvPicPr>
        <p:blipFill>
          <a:blip r:embed="rId4">
            <a:alphaModFix/>
          </a:blip>
          <a:stretch>
            <a:fillRect/>
          </a:stretch>
        </p:blipFill>
        <p:spPr>
          <a:xfrm>
            <a:off x="3298875" y="2731925"/>
            <a:ext cx="2849830" cy="1709898"/>
          </a:xfrm>
          <a:prstGeom prst="rect">
            <a:avLst/>
          </a:prstGeom>
          <a:noFill/>
          <a:ln>
            <a:noFill/>
          </a:ln>
        </p:spPr>
      </p:pic>
      <p:pic>
        <p:nvPicPr>
          <p:cNvPr id="285" name="Google Shape;285;p47"/>
          <p:cNvPicPr preferRelativeResize="0"/>
          <p:nvPr/>
        </p:nvPicPr>
        <p:blipFill rotWithShape="1">
          <a:blip r:embed="rId5">
            <a:alphaModFix/>
          </a:blip>
          <a:srcRect b="0" l="0" r="13993" t="0"/>
          <a:stretch/>
        </p:blipFill>
        <p:spPr>
          <a:xfrm>
            <a:off x="1837025" y="3318950"/>
            <a:ext cx="2457550" cy="1600200"/>
          </a:xfrm>
          <a:prstGeom prst="rect">
            <a:avLst/>
          </a:prstGeom>
          <a:noFill/>
          <a:ln>
            <a:noFill/>
          </a:ln>
        </p:spPr>
      </p:pic>
      <p:sp>
        <p:nvSpPr>
          <p:cNvPr id="286" name="Google Shape;286;p47"/>
          <p:cNvSpPr txBox="1"/>
          <p:nvPr>
            <p:ph type="ctrTitle"/>
          </p:nvPr>
        </p:nvSpPr>
        <p:spPr>
          <a:xfrm>
            <a:off x="238250" y="668500"/>
            <a:ext cx="8520600" cy="23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F1C232"/>
                </a:solidFill>
                <a:latin typeface="Oxygen"/>
                <a:ea typeface="Oxygen"/>
                <a:cs typeface="Oxygen"/>
                <a:sym typeface="Oxygen"/>
              </a:rPr>
              <a:t>Monomers are small molecules that are able to join with other small molecules (sometimes the same, sometimes different) in a chain to form very long molecules, often with special properties. These are called polymers.</a:t>
            </a:r>
            <a:endParaRPr sz="2400">
              <a:solidFill>
                <a:srgbClr val="F1C232"/>
              </a:solidFill>
              <a:latin typeface="Oxygen"/>
              <a:ea typeface="Oxygen"/>
              <a:cs typeface="Oxygen"/>
              <a:sym typeface="Oxygen"/>
            </a:endParaRPr>
          </a:p>
          <a:p>
            <a:pPr indent="0" lvl="0" marL="0" rtl="0" algn="ctr">
              <a:spcBef>
                <a:spcPts val="0"/>
              </a:spcBef>
              <a:spcAft>
                <a:spcPts val="0"/>
              </a:spcAft>
              <a:buNone/>
            </a:pPr>
            <a:r>
              <a:t/>
            </a:r>
            <a:endParaRPr sz="2400">
              <a:solidFill>
                <a:srgbClr val="F1C232"/>
              </a:solidFill>
              <a:latin typeface="Oxygen"/>
              <a:ea typeface="Oxygen"/>
              <a:cs typeface="Oxygen"/>
              <a:sym typeface="Oxygen"/>
            </a:endParaRPr>
          </a:p>
          <a:p>
            <a:pPr indent="0" lvl="0" marL="0" rtl="0" algn="l">
              <a:spcBef>
                <a:spcPts val="0"/>
              </a:spcBef>
              <a:spcAft>
                <a:spcPts val="0"/>
              </a:spcAft>
              <a:buNone/>
            </a:pPr>
            <a:r>
              <a:t/>
            </a:r>
            <a:endParaRPr sz="1800">
              <a:solidFill>
                <a:srgbClr val="F1C232"/>
              </a:solidFill>
              <a:latin typeface="Oxygen"/>
              <a:ea typeface="Oxygen"/>
              <a:cs typeface="Oxygen"/>
              <a:sym typeface="Oxygen"/>
            </a:endParaRPr>
          </a:p>
        </p:txBody>
      </p:sp>
      <p:pic>
        <p:nvPicPr>
          <p:cNvPr id="287" name="Google Shape;287;p47"/>
          <p:cNvPicPr preferRelativeResize="0"/>
          <p:nvPr/>
        </p:nvPicPr>
        <p:blipFill rotWithShape="1">
          <a:blip r:embed="rId6">
            <a:alphaModFix/>
          </a:blip>
          <a:srcRect b="0" l="19751" r="11736" t="0"/>
          <a:stretch/>
        </p:blipFill>
        <p:spPr>
          <a:xfrm>
            <a:off x="5788150" y="2408625"/>
            <a:ext cx="2680324" cy="1363375"/>
          </a:xfrm>
          <a:prstGeom prst="rect">
            <a:avLst/>
          </a:prstGeom>
          <a:noFill/>
          <a:ln>
            <a:noFill/>
          </a:ln>
        </p:spPr>
      </p:pic>
      <p:pic>
        <p:nvPicPr>
          <p:cNvPr id="288" name="Google Shape;288;p47"/>
          <p:cNvPicPr preferRelativeResize="0"/>
          <p:nvPr/>
        </p:nvPicPr>
        <p:blipFill rotWithShape="1">
          <a:blip r:embed="rId7">
            <a:alphaModFix/>
          </a:blip>
          <a:srcRect b="12288" l="2100" r="-2100" t="-440"/>
          <a:stretch/>
        </p:blipFill>
        <p:spPr>
          <a:xfrm rot="716747">
            <a:off x="5664763" y="3699635"/>
            <a:ext cx="1862300" cy="16417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48"/>
          <p:cNvPicPr preferRelativeResize="0"/>
          <p:nvPr/>
        </p:nvPicPr>
        <p:blipFill rotWithShape="1">
          <a:blip r:embed="rId3">
            <a:alphaModFix/>
          </a:blip>
          <a:srcRect b="11567" l="69955" r="11590" t="58564"/>
          <a:stretch/>
        </p:blipFill>
        <p:spPr>
          <a:xfrm>
            <a:off x="5068386" y="863166"/>
            <a:ext cx="577258" cy="520233"/>
          </a:xfrm>
          <a:prstGeom prst="rect">
            <a:avLst/>
          </a:prstGeom>
          <a:noFill/>
          <a:ln>
            <a:noFill/>
          </a:ln>
        </p:spPr>
      </p:pic>
      <p:pic>
        <p:nvPicPr>
          <p:cNvPr id="294" name="Google Shape;294;p48"/>
          <p:cNvPicPr preferRelativeResize="0"/>
          <p:nvPr/>
        </p:nvPicPr>
        <p:blipFill rotWithShape="1">
          <a:blip r:embed="rId3">
            <a:alphaModFix/>
          </a:blip>
          <a:srcRect b="43493" l="49343" r="30265" t="14340"/>
          <a:stretch/>
        </p:blipFill>
        <p:spPr>
          <a:xfrm>
            <a:off x="5068388" y="76200"/>
            <a:ext cx="539501" cy="621230"/>
          </a:xfrm>
          <a:prstGeom prst="rect">
            <a:avLst/>
          </a:prstGeom>
          <a:noFill/>
          <a:ln>
            <a:noFill/>
          </a:ln>
        </p:spPr>
      </p:pic>
      <p:pic>
        <p:nvPicPr>
          <p:cNvPr id="295" name="Google Shape;295;p48"/>
          <p:cNvPicPr preferRelativeResize="0"/>
          <p:nvPr/>
        </p:nvPicPr>
        <p:blipFill rotWithShape="1">
          <a:blip r:embed="rId3">
            <a:alphaModFix/>
          </a:blip>
          <a:srcRect b="43493" l="69818" r="8678" t="14340"/>
          <a:stretch/>
        </p:blipFill>
        <p:spPr>
          <a:xfrm>
            <a:off x="5068365" y="1693239"/>
            <a:ext cx="577258" cy="630347"/>
          </a:xfrm>
          <a:prstGeom prst="rect">
            <a:avLst/>
          </a:prstGeom>
          <a:noFill/>
          <a:ln>
            <a:noFill/>
          </a:ln>
        </p:spPr>
      </p:pic>
      <p:pic>
        <p:nvPicPr>
          <p:cNvPr id="296" name="Google Shape;296;p48"/>
          <p:cNvPicPr preferRelativeResize="0"/>
          <p:nvPr/>
        </p:nvPicPr>
        <p:blipFill rotWithShape="1">
          <a:blip r:embed="rId4">
            <a:alphaModFix/>
          </a:blip>
          <a:srcRect b="14819" l="14995" r="71400" t="63162"/>
          <a:stretch/>
        </p:blipFill>
        <p:spPr>
          <a:xfrm>
            <a:off x="4982704" y="2591478"/>
            <a:ext cx="577258" cy="520228"/>
          </a:xfrm>
          <a:prstGeom prst="rect">
            <a:avLst/>
          </a:prstGeom>
          <a:noFill/>
          <a:ln>
            <a:noFill/>
          </a:ln>
        </p:spPr>
      </p:pic>
      <p:sp>
        <p:nvSpPr>
          <p:cNvPr id="297" name="Google Shape;297;p48"/>
          <p:cNvSpPr txBox="1"/>
          <p:nvPr/>
        </p:nvSpPr>
        <p:spPr>
          <a:xfrm>
            <a:off x="5559956" y="223988"/>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 pipette block (hole </a:t>
            </a:r>
            <a:endParaRPr sz="1100">
              <a:solidFill>
                <a:srgbClr val="F3F3F3"/>
              </a:solidFill>
              <a:latin typeface="Oxygen"/>
              <a:ea typeface="Oxygen"/>
              <a:cs typeface="Oxygen"/>
              <a:sym typeface="Oxygen"/>
            </a:endParaRPr>
          </a:p>
          <a:p>
            <a:pPr indent="0" lvl="0" marL="0" rtl="0" algn="l">
              <a:spcBef>
                <a:spcPts val="0"/>
              </a:spcBef>
              <a:spcAft>
                <a:spcPts val="0"/>
              </a:spcAft>
              <a:buNone/>
            </a:pPr>
            <a:r>
              <a:rPr lang="en" sz="1100">
                <a:solidFill>
                  <a:srgbClr val="F3F3F3"/>
                </a:solidFill>
                <a:latin typeface="Oxygen"/>
                <a:ea typeface="Oxygen"/>
                <a:cs typeface="Oxygen"/>
                <a:sym typeface="Oxygen"/>
              </a:rPr>
              <a:t>In the lid!!)</a:t>
            </a:r>
            <a:endParaRPr sz="1100">
              <a:solidFill>
                <a:srgbClr val="F3F3F3"/>
              </a:solidFill>
              <a:latin typeface="Oxygen"/>
              <a:ea typeface="Oxygen"/>
              <a:cs typeface="Oxygen"/>
              <a:sym typeface="Oxygen"/>
            </a:endParaRPr>
          </a:p>
        </p:txBody>
      </p:sp>
      <p:sp>
        <p:nvSpPr>
          <p:cNvPr id="298" name="Google Shape;298;p48"/>
          <p:cNvSpPr txBox="1"/>
          <p:nvPr/>
        </p:nvSpPr>
        <p:spPr>
          <a:xfrm>
            <a:off x="5645661" y="949202"/>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Adipic acid</a:t>
            </a:r>
            <a:endParaRPr sz="1100">
              <a:solidFill>
                <a:srgbClr val="F3F3F3"/>
              </a:solidFill>
              <a:latin typeface="Oxygen"/>
              <a:ea typeface="Oxygen"/>
              <a:cs typeface="Oxygen"/>
              <a:sym typeface="Oxygen"/>
            </a:endParaRPr>
          </a:p>
        </p:txBody>
      </p:sp>
      <p:sp>
        <p:nvSpPr>
          <p:cNvPr id="299" name="Google Shape;299;p48"/>
          <p:cNvSpPr txBox="1"/>
          <p:nvPr/>
        </p:nvSpPr>
        <p:spPr>
          <a:xfrm>
            <a:off x="5645657" y="1862694"/>
            <a:ext cx="14037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HMDA</a:t>
            </a:r>
            <a:endParaRPr sz="1100">
              <a:solidFill>
                <a:srgbClr val="F3F3F3"/>
              </a:solidFill>
              <a:latin typeface="Oxygen"/>
              <a:ea typeface="Oxygen"/>
              <a:cs typeface="Oxygen"/>
              <a:sym typeface="Oxygen"/>
            </a:endParaRPr>
          </a:p>
        </p:txBody>
      </p:sp>
      <p:sp>
        <p:nvSpPr>
          <p:cNvPr id="300" name="Google Shape;300;p48"/>
          <p:cNvSpPr txBox="1"/>
          <p:nvPr/>
        </p:nvSpPr>
        <p:spPr>
          <a:xfrm>
            <a:off x="5559949" y="2633434"/>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301" name="Google Shape;301;p48"/>
          <p:cNvSpPr txBox="1"/>
          <p:nvPr/>
        </p:nvSpPr>
        <p:spPr>
          <a:xfrm>
            <a:off x="5503535" y="3557773"/>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Gold Nanoparticles</a:t>
            </a:r>
            <a:endParaRPr sz="1100">
              <a:solidFill>
                <a:srgbClr val="F3F3F3"/>
              </a:solidFill>
              <a:latin typeface="Oxygen"/>
              <a:ea typeface="Oxygen"/>
              <a:cs typeface="Oxygen"/>
              <a:sym typeface="Oxygen"/>
            </a:endParaRPr>
          </a:p>
        </p:txBody>
      </p:sp>
      <p:sp>
        <p:nvSpPr>
          <p:cNvPr id="302" name="Google Shape;302;p48"/>
          <p:cNvSpPr txBox="1"/>
          <p:nvPr/>
        </p:nvSpPr>
        <p:spPr>
          <a:xfrm>
            <a:off x="5559950" y="4413013"/>
            <a:ext cx="2695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Color change</a:t>
            </a:r>
            <a:endParaRPr sz="1100">
              <a:solidFill>
                <a:srgbClr val="F3F3F3"/>
              </a:solidFill>
              <a:latin typeface="Oxygen"/>
              <a:ea typeface="Oxygen"/>
              <a:cs typeface="Oxygen"/>
              <a:sym typeface="Oxygen"/>
            </a:endParaRPr>
          </a:p>
        </p:txBody>
      </p:sp>
      <p:pic>
        <p:nvPicPr>
          <p:cNvPr descr="Screen Shot 2017-07-28 at 7.38.53 PM.png" id="303" name="Google Shape;303;p48"/>
          <p:cNvPicPr preferRelativeResize="0"/>
          <p:nvPr/>
        </p:nvPicPr>
        <p:blipFill>
          <a:blip r:embed="rId5">
            <a:alphaModFix/>
          </a:blip>
          <a:stretch>
            <a:fillRect/>
          </a:stretch>
        </p:blipFill>
        <p:spPr>
          <a:xfrm>
            <a:off x="8082375" y="168675"/>
            <a:ext cx="942975" cy="276225"/>
          </a:xfrm>
          <a:prstGeom prst="rect">
            <a:avLst/>
          </a:prstGeom>
          <a:noFill/>
          <a:ln>
            <a:noFill/>
          </a:ln>
        </p:spPr>
      </p:pic>
      <p:cxnSp>
        <p:nvCxnSpPr>
          <p:cNvPr id="304" name="Google Shape;304;p48"/>
          <p:cNvCxnSpPr/>
          <p:nvPr/>
        </p:nvCxnSpPr>
        <p:spPr>
          <a:xfrm>
            <a:off x="5338150" y="545038"/>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305" name="Google Shape;305;p48"/>
          <p:cNvCxnSpPr/>
          <p:nvPr/>
        </p:nvCxnSpPr>
        <p:spPr>
          <a:xfrm>
            <a:off x="5352625" y="1285113"/>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306" name="Google Shape;306;p48"/>
          <p:cNvCxnSpPr/>
          <p:nvPr/>
        </p:nvCxnSpPr>
        <p:spPr>
          <a:xfrm>
            <a:off x="5324875" y="2247388"/>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307" name="Google Shape;307;p48"/>
          <p:cNvCxnSpPr/>
          <p:nvPr/>
        </p:nvCxnSpPr>
        <p:spPr>
          <a:xfrm>
            <a:off x="5297175" y="3016338"/>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308" name="Google Shape;308;p48"/>
          <p:cNvCxnSpPr/>
          <p:nvPr/>
        </p:nvCxnSpPr>
        <p:spPr>
          <a:xfrm>
            <a:off x="5271325" y="3901813"/>
            <a:ext cx="0" cy="400200"/>
          </a:xfrm>
          <a:prstGeom prst="straightConnector1">
            <a:avLst/>
          </a:prstGeom>
          <a:noFill/>
          <a:ln cap="flat" cmpd="sng" w="28575">
            <a:solidFill>
              <a:srgbClr val="D9D9D9"/>
            </a:solidFill>
            <a:prstDash val="solid"/>
            <a:round/>
            <a:headEnd len="med" w="med" type="none"/>
            <a:tailEnd len="med" w="med" type="triangle"/>
          </a:ln>
        </p:spPr>
      </p:cxnSp>
      <p:pic>
        <p:nvPicPr>
          <p:cNvPr id="309" name="Google Shape;309;p48"/>
          <p:cNvPicPr preferRelativeResize="0"/>
          <p:nvPr/>
        </p:nvPicPr>
        <p:blipFill rotWithShape="1">
          <a:blip r:embed="rId6">
            <a:alphaModFix/>
          </a:blip>
          <a:srcRect b="12706" l="23446" r="31123" t="13202"/>
          <a:stretch/>
        </p:blipFill>
        <p:spPr>
          <a:xfrm>
            <a:off x="0" y="749711"/>
            <a:ext cx="4613150" cy="4232026"/>
          </a:xfrm>
          <a:prstGeom prst="rect">
            <a:avLst/>
          </a:prstGeom>
          <a:noFill/>
          <a:ln>
            <a:noFill/>
          </a:ln>
        </p:spPr>
      </p:pic>
      <p:pic>
        <p:nvPicPr>
          <p:cNvPr id="310" name="Google Shape;310;p48"/>
          <p:cNvPicPr preferRelativeResize="0"/>
          <p:nvPr/>
        </p:nvPicPr>
        <p:blipFill rotWithShape="1">
          <a:blip r:embed="rId7">
            <a:alphaModFix/>
          </a:blip>
          <a:srcRect b="39246" l="14994" r="69426" t="32203"/>
          <a:stretch/>
        </p:blipFill>
        <p:spPr>
          <a:xfrm>
            <a:off x="5008636" y="3444912"/>
            <a:ext cx="525370" cy="605100"/>
          </a:xfrm>
          <a:prstGeom prst="rect">
            <a:avLst/>
          </a:prstGeom>
          <a:noFill/>
          <a:ln>
            <a:noFill/>
          </a:ln>
        </p:spPr>
      </p:pic>
      <p:pic>
        <p:nvPicPr>
          <p:cNvPr id="311" name="Google Shape;311;p48"/>
          <p:cNvPicPr preferRelativeResize="0"/>
          <p:nvPr/>
        </p:nvPicPr>
        <p:blipFill rotWithShape="1">
          <a:blip r:embed="rId8">
            <a:alphaModFix/>
          </a:blip>
          <a:srcRect b="31543" l="29413" r="44018" t="20771"/>
          <a:stretch/>
        </p:blipFill>
        <p:spPr>
          <a:xfrm>
            <a:off x="5039125" y="4383200"/>
            <a:ext cx="464400" cy="468850"/>
          </a:xfrm>
          <a:prstGeom prst="rect">
            <a:avLst/>
          </a:prstGeom>
          <a:noFill/>
          <a:ln>
            <a:noFill/>
          </a:ln>
        </p:spPr>
      </p:pic>
      <p:sp>
        <p:nvSpPr>
          <p:cNvPr id="312" name="Google Shape;312;p48"/>
          <p:cNvSpPr txBox="1"/>
          <p:nvPr/>
        </p:nvSpPr>
        <p:spPr>
          <a:xfrm>
            <a:off x="-3733800" y="0"/>
            <a:ext cx="91440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Oxygen"/>
                <a:ea typeface="Oxygen"/>
                <a:cs typeface="Oxygen"/>
                <a:sym typeface="Oxygen"/>
              </a:rPr>
              <a:t>Polymers:</a:t>
            </a:r>
            <a:endParaRPr sz="2400">
              <a:solidFill>
                <a:srgbClr val="CC0000"/>
              </a:solidFill>
              <a:latin typeface="Oxygen"/>
              <a:ea typeface="Oxygen"/>
              <a:cs typeface="Oxygen"/>
              <a:sym typeface="Oxyge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49"/>
          <p:cNvSpPr txBox="1"/>
          <p:nvPr/>
        </p:nvSpPr>
        <p:spPr>
          <a:xfrm>
            <a:off x="1695600" y="221000"/>
            <a:ext cx="57528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CC0000"/>
                </a:solidFill>
                <a:latin typeface="Oxygen"/>
                <a:ea typeface="Oxygen"/>
                <a:cs typeface="Oxygen"/>
                <a:sym typeface="Oxygen"/>
              </a:rPr>
              <a:t>What is Organic Chemistry?</a:t>
            </a:r>
            <a:endParaRPr b="1" sz="2400">
              <a:solidFill>
                <a:srgbClr val="CC0000"/>
              </a:solidFill>
              <a:latin typeface="Oxygen"/>
              <a:ea typeface="Oxygen"/>
              <a:cs typeface="Oxygen"/>
              <a:sym typeface="Oxygen"/>
            </a:endParaRPr>
          </a:p>
        </p:txBody>
      </p:sp>
      <p:sp>
        <p:nvSpPr>
          <p:cNvPr id="318" name="Google Shape;318;p49"/>
          <p:cNvSpPr txBox="1"/>
          <p:nvPr/>
        </p:nvSpPr>
        <p:spPr>
          <a:xfrm>
            <a:off x="1695600" y="1118750"/>
            <a:ext cx="5752800" cy="256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Oxygen"/>
                <a:ea typeface="Oxygen"/>
                <a:cs typeface="Oxygen"/>
                <a:sym typeface="Oxygen"/>
              </a:rPr>
              <a:t>Organic chemistry is….</a:t>
            </a:r>
            <a:endParaRPr sz="1800">
              <a:solidFill>
                <a:srgbClr val="CC0000"/>
              </a:solidFill>
              <a:latin typeface="Oxygen"/>
              <a:ea typeface="Oxygen"/>
              <a:cs typeface="Oxygen"/>
              <a:sym typeface="Oxygen"/>
            </a:endParaRPr>
          </a:p>
          <a:p>
            <a:pPr indent="0" lvl="0" marL="0" rtl="0" algn="l">
              <a:spcBef>
                <a:spcPts val="0"/>
              </a:spcBef>
              <a:spcAft>
                <a:spcPts val="0"/>
              </a:spcAft>
              <a:buNone/>
            </a:pPr>
            <a:r>
              <a:t/>
            </a:r>
            <a:endParaRPr sz="1800">
              <a:solidFill>
                <a:srgbClr val="CC0000"/>
              </a:solidFill>
              <a:latin typeface="Oxygen"/>
              <a:ea typeface="Oxygen"/>
              <a:cs typeface="Oxygen"/>
              <a:sym typeface="Oxygen"/>
            </a:endParaRPr>
          </a:p>
          <a:p>
            <a:pPr indent="-342900" lvl="0" marL="457200" rtl="0" algn="l">
              <a:spcBef>
                <a:spcPts val="0"/>
              </a:spcBef>
              <a:spcAft>
                <a:spcPts val="0"/>
              </a:spcAft>
              <a:buClr>
                <a:srgbClr val="CC0000"/>
              </a:buClr>
              <a:buSzPts val="1800"/>
              <a:buFont typeface="Oxygen"/>
              <a:buChar char="-"/>
            </a:pPr>
            <a:r>
              <a:rPr lang="en" sz="1800">
                <a:solidFill>
                  <a:srgbClr val="CC0000"/>
                </a:solidFill>
                <a:latin typeface="Oxygen"/>
                <a:ea typeface="Oxygen"/>
                <a:cs typeface="Oxygen"/>
                <a:sym typeface="Oxygen"/>
              </a:rPr>
              <a:t>The study of organic molecules, that is, the carbon-based molecules that make up living organisms (on this planet)</a:t>
            </a:r>
            <a:endParaRPr sz="1800">
              <a:solidFill>
                <a:srgbClr val="CC0000"/>
              </a:solidFill>
              <a:latin typeface="Oxygen"/>
              <a:ea typeface="Oxygen"/>
              <a:cs typeface="Oxygen"/>
              <a:sym typeface="Oxygen"/>
            </a:endParaRPr>
          </a:p>
          <a:p>
            <a:pPr indent="0" lvl="0" marL="0" rtl="0" algn="l">
              <a:spcBef>
                <a:spcPts val="0"/>
              </a:spcBef>
              <a:spcAft>
                <a:spcPts val="0"/>
              </a:spcAft>
              <a:buNone/>
            </a:pPr>
            <a:r>
              <a:t/>
            </a:r>
            <a:endParaRPr sz="1800">
              <a:solidFill>
                <a:srgbClr val="CC0000"/>
              </a:solidFill>
              <a:latin typeface="Oxygen"/>
              <a:ea typeface="Oxygen"/>
              <a:cs typeface="Oxygen"/>
              <a:sym typeface="Oxygen"/>
            </a:endParaRPr>
          </a:p>
          <a:p>
            <a:pPr indent="0" lvl="0" marL="0" rtl="0" algn="l">
              <a:spcBef>
                <a:spcPts val="0"/>
              </a:spcBef>
              <a:spcAft>
                <a:spcPts val="0"/>
              </a:spcAft>
              <a:buNone/>
            </a:pPr>
            <a:r>
              <a:rPr lang="en" sz="1800">
                <a:solidFill>
                  <a:srgbClr val="CC0000"/>
                </a:solidFill>
                <a:latin typeface="Oxygen"/>
                <a:ea typeface="Oxygen"/>
                <a:cs typeface="Oxygen"/>
                <a:sym typeface="Oxygen"/>
              </a:rPr>
              <a:t>The discipline also involves </a:t>
            </a:r>
            <a:r>
              <a:rPr b="1" lang="en" sz="1800">
                <a:solidFill>
                  <a:srgbClr val="CC0000"/>
                </a:solidFill>
                <a:latin typeface="Oxygen"/>
                <a:ea typeface="Oxygen"/>
                <a:cs typeface="Oxygen"/>
                <a:sym typeface="Oxygen"/>
              </a:rPr>
              <a:t>organic synthesis…</a:t>
            </a:r>
            <a:endParaRPr sz="1800">
              <a:solidFill>
                <a:srgbClr val="CC0000"/>
              </a:solidFill>
              <a:latin typeface="Oxygen"/>
              <a:ea typeface="Oxygen"/>
              <a:cs typeface="Oxygen"/>
              <a:sym typeface="Oxygen"/>
            </a:endParaRPr>
          </a:p>
          <a:p>
            <a:pPr indent="-342900" lvl="0" marL="457200" rtl="0" algn="l">
              <a:spcBef>
                <a:spcPts val="0"/>
              </a:spcBef>
              <a:spcAft>
                <a:spcPts val="0"/>
              </a:spcAft>
              <a:buClr>
                <a:srgbClr val="CC0000"/>
              </a:buClr>
              <a:buSzPts val="1800"/>
              <a:buFont typeface="Oxygen"/>
              <a:buChar char="-"/>
            </a:pPr>
            <a:r>
              <a:rPr lang="en" sz="1800">
                <a:solidFill>
                  <a:srgbClr val="CC0000"/>
                </a:solidFill>
                <a:latin typeface="Oxygen"/>
                <a:ea typeface="Oxygen"/>
                <a:cs typeface="Oxygen"/>
                <a:sym typeface="Oxygen"/>
              </a:rPr>
              <a:t>The study of how to build complex organic molecules from starting materials with very few carbons, by substituting various small structural subgroups, called “functional groups”, for one another. </a:t>
            </a:r>
            <a:endParaRPr sz="1800">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F1C232"/>
              </a:solidFill>
              <a:latin typeface="Oxygen"/>
              <a:ea typeface="Oxygen"/>
              <a:cs typeface="Oxygen"/>
              <a:sym typeface="Oxyge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pic>
        <p:nvPicPr>
          <p:cNvPr id="323" name="Google Shape;323;p50"/>
          <p:cNvPicPr preferRelativeResize="0"/>
          <p:nvPr/>
        </p:nvPicPr>
        <p:blipFill>
          <a:blip r:embed="rId3">
            <a:alphaModFix/>
          </a:blip>
          <a:stretch>
            <a:fillRect/>
          </a:stretch>
        </p:blipFill>
        <p:spPr>
          <a:xfrm>
            <a:off x="152400" y="152400"/>
            <a:ext cx="6846631" cy="4838700"/>
          </a:xfrm>
          <a:prstGeom prst="rect">
            <a:avLst/>
          </a:prstGeom>
          <a:noFill/>
          <a:ln>
            <a:noFill/>
          </a:ln>
        </p:spPr>
      </p:pic>
      <p:sp>
        <p:nvSpPr>
          <p:cNvPr id="324" name="Google Shape;324;p50"/>
          <p:cNvSpPr txBox="1"/>
          <p:nvPr/>
        </p:nvSpPr>
        <p:spPr>
          <a:xfrm>
            <a:off x="7071075" y="1071750"/>
            <a:ext cx="19914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0" lvl="0" marL="0" rtl="0" algn="l">
              <a:spcBef>
                <a:spcPts val="0"/>
              </a:spcBef>
              <a:spcAft>
                <a:spcPts val="0"/>
              </a:spcAft>
              <a:buNone/>
            </a:pPr>
            <a:r>
              <a:rPr lang="en">
                <a:solidFill>
                  <a:srgbClr val="F1C232"/>
                </a:solidFill>
                <a:latin typeface="Oxygen"/>
                <a:ea typeface="Oxygen"/>
                <a:cs typeface="Oxygen"/>
                <a:sym typeface="Oxygen"/>
              </a:rPr>
              <a:t>For instance, you can add carbon-oxygen bonds to ethanol to make other functional groups: aldehydes and carboxylic acids!</a:t>
            </a:r>
            <a:endParaRPr/>
          </a:p>
        </p:txBody>
      </p:sp>
      <p:sp>
        <p:nvSpPr>
          <p:cNvPr id="325" name="Google Shape;325;p50"/>
          <p:cNvSpPr/>
          <p:nvPr/>
        </p:nvSpPr>
        <p:spPr>
          <a:xfrm>
            <a:off x="329575" y="2337050"/>
            <a:ext cx="868800" cy="112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0"/>
          <p:cNvSpPr/>
          <p:nvPr/>
        </p:nvSpPr>
        <p:spPr>
          <a:xfrm>
            <a:off x="2219775" y="2337050"/>
            <a:ext cx="868800" cy="112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0"/>
          <p:cNvSpPr/>
          <p:nvPr/>
        </p:nvSpPr>
        <p:spPr>
          <a:xfrm>
            <a:off x="3134925" y="1208450"/>
            <a:ext cx="868800" cy="1128600"/>
          </a:xfrm>
          <a:prstGeom prst="rect">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0"/>
          <p:cNvSpPr txBox="1"/>
          <p:nvPr/>
        </p:nvSpPr>
        <p:spPr>
          <a:xfrm>
            <a:off x="6999025" y="554475"/>
            <a:ext cx="2145000" cy="67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C0000"/>
                </a:solidFill>
                <a:latin typeface="Oxygen"/>
                <a:ea typeface="Oxygen"/>
                <a:cs typeface="Oxygen"/>
                <a:sym typeface="Oxygen"/>
              </a:rPr>
              <a:t>Organic </a:t>
            </a:r>
            <a:endParaRPr sz="2200">
              <a:solidFill>
                <a:srgbClr val="CC0000"/>
              </a:solidFill>
              <a:latin typeface="Oxygen"/>
              <a:ea typeface="Oxygen"/>
              <a:cs typeface="Oxygen"/>
              <a:sym typeface="Oxygen"/>
            </a:endParaRPr>
          </a:p>
          <a:p>
            <a:pPr indent="0" lvl="0" marL="0" rtl="0" algn="ctr">
              <a:spcBef>
                <a:spcPts val="0"/>
              </a:spcBef>
              <a:spcAft>
                <a:spcPts val="0"/>
              </a:spcAft>
              <a:buNone/>
            </a:pPr>
            <a:r>
              <a:rPr lang="en" sz="2200">
                <a:solidFill>
                  <a:srgbClr val="CC0000"/>
                </a:solidFill>
                <a:latin typeface="Oxygen"/>
                <a:ea typeface="Oxygen"/>
                <a:cs typeface="Oxygen"/>
                <a:sym typeface="Oxygen"/>
              </a:rPr>
              <a:t>Chemistry:</a:t>
            </a:r>
            <a:endParaRPr sz="2200">
              <a:solidFill>
                <a:srgbClr val="CC0000"/>
              </a:solidFill>
              <a:latin typeface="Oxygen"/>
              <a:ea typeface="Oxygen"/>
              <a:cs typeface="Oxygen"/>
              <a:sym typeface="Oxyge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51"/>
          <p:cNvPicPr preferRelativeResize="0"/>
          <p:nvPr/>
        </p:nvPicPr>
        <p:blipFill rotWithShape="1">
          <a:blip r:embed="rId3">
            <a:alphaModFix/>
          </a:blip>
          <a:srcRect b="8546" l="9201" r="74707" t="58070"/>
          <a:stretch/>
        </p:blipFill>
        <p:spPr>
          <a:xfrm>
            <a:off x="4629959" y="31449"/>
            <a:ext cx="414010" cy="478840"/>
          </a:xfrm>
          <a:prstGeom prst="rect">
            <a:avLst/>
          </a:prstGeom>
          <a:noFill/>
          <a:ln>
            <a:noFill/>
          </a:ln>
        </p:spPr>
      </p:pic>
      <p:pic>
        <p:nvPicPr>
          <p:cNvPr id="334" name="Google Shape;334;p51"/>
          <p:cNvPicPr preferRelativeResize="0"/>
          <p:nvPr/>
        </p:nvPicPr>
        <p:blipFill rotWithShape="1">
          <a:blip r:embed="rId3">
            <a:alphaModFix/>
          </a:blip>
          <a:srcRect b="11387" l="25619" r="56920" t="58746"/>
          <a:stretch/>
        </p:blipFill>
        <p:spPr>
          <a:xfrm>
            <a:off x="2577925" y="4290721"/>
            <a:ext cx="418248" cy="449731"/>
          </a:xfrm>
          <a:prstGeom prst="rect">
            <a:avLst/>
          </a:prstGeom>
          <a:noFill/>
          <a:ln>
            <a:noFill/>
          </a:ln>
        </p:spPr>
      </p:pic>
      <p:pic>
        <p:nvPicPr>
          <p:cNvPr id="335" name="Google Shape;335;p51"/>
          <p:cNvPicPr preferRelativeResize="0"/>
          <p:nvPr/>
        </p:nvPicPr>
        <p:blipFill rotWithShape="1">
          <a:blip r:embed="rId3">
            <a:alphaModFix/>
          </a:blip>
          <a:srcRect b="9413" l="42176" r="39369" t="57206"/>
          <a:stretch/>
        </p:blipFill>
        <p:spPr>
          <a:xfrm>
            <a:off x="4886702" y="4277047"/>
            <a:ext cx="418248" cy="475505"/>
          </a:xfrm>
          <a:prstGeom prst="rect">
            <a:avLst/>
          </a:prstGeom>
          <a:noFill/>
          <a:ln>
            <a:noFill/>
          </a:ln>
        </p:spPr>
      </p:pic>
      <p:pic>
        <p:nvPicPr>
          <p:cNvPr id="336" name="Google Shape;336;p51"/>
          <p:cNvPicPr preferRelativeResize="0"/>
          <p:nvPr/>
        </p:nvPicPr>
        <p:blipFill rotWithShape="1">
          <a:blip r:embed="rId3">
            <a:alphaModFix/>
          </a:blip>
          <a:srcRect b="43493" l="28823" r="51082" t="14340"/>
          <a:stretch/>
        </p:blipFill>
        <p:spPr>
          <a:xfrm>
            <a:off x="8078849" y="31462"/>
            <a:ext cx="449525" cy="525922"/>
          </a:xfrm>
          <a:prstGeom prst="rect">
            <a:avLst/>
          </a:prstGeom>
          <a:noFill/>
          <a:ln>
            <a:noFill/>
          </a:ln>
        </p:spPr>
      </p:pic>
      <p:pic>
        <p:nvPicPr>
          <p:cNvPr id="337" name="Google Shape;337;p51"/>
          <p:cNvPicPr preferRelativeResize="0"/>
          <p:nvPr/>
        </p:nvPicPr>
        <p:blipFill rotWithShape="1">
          <a:blip r:embed="rId4">
            <a:alphaModFix/>
          </a:blip>
          <a:srcRect b="14818" l="14995" r="71400" t="60889"/>
          <a:stretch/>
        </p:blipFill>
        <p:spPr>
          <a:xfrm>
            <a:off x="6916100" y="31462"/>
            <a:ext cx="480998" cy="478840"/>
          </a:xfrm>
          <a:prstGeom prst="rect">
            <a:avLst/>
          </a:prstGeom>
          <a:noFill/>
          <a:ln>
            <a:noFill/>
          </a:ln>
        </p:spPr>
      </p:pic>
      <p:pic>
        <p:nvPicPr>
          <p:cNvPr id="338" name="Google Shape;338;p51"/>
          <p:cNvPicPr preferRelativeResize="0"/>
          <p:nvPr/>
        </p:nvPicPr>
        <p:blipFill rotWithShape="1">
          <a:blip r:embed="rId4">
            <a:alphaModFix/>
          </a:blip>
          <a:srcRect b="39246" l="14994" r="69426" t="32203"/>
          <a:stretch/>
        </p:blipFill>
        <p:spPr>
          <a:xfrm>
            <a:off x="3678748" y="4225937"/>
            <a:ext cx="525370" cy="605100"/>
          </a:xfrm>
          <a:prstGeom prst="rect">
            <a:avLst/>
          </a:prstGeom>
          <a:noFill/>
          <a:ln>
            <a:noFill/>
          </a:ln>
        </p:spPr>
      </p:pic>
      <p:pic>
        <p:nvPicPr>
          <p:cNvPr id="339" name="Google Shape;339;p51"/>
          <p:cNvPicPr preferRelativeResize="0"/>
          <p:nvPr/>
        </p:nvPicPr>
        <p:blipFill rotWithShape="1">
          <a:blip r:embed="rId3">
            <a:alphaModFix/>
          </a:blip>
          <a:srcRect b="43493" l="6332" r="71597" t="14340"/>
          <a:stretch/>
        </p:blipFill>
        <p:spPr>
          <a:xfrm>
            <a:off x="5725716" y="-11"/>
            <a:ext cx="508627" cy="541769"/>
          </a:xfrm>
          <a:prstGeom prst="rect">
            <a:avLst/>
          </a:prstGeom>
          <a:noFill/>
          <a:ln>
            <a:noFill/>
          </a:ln>
        </p:spPr>
      </p:pic>
      <p:sp>
        <p:nvSpPr>
          <p:cNvPr id="340" name="Google Shape;340;p51"/>
          <p:cNvSpPr txBox="1"/>
          <p:nvPr/>
        </p:nvSpPr>
        <p:spPr>
          <a:xfrm>
            <a:off x="1542200" y="4818125"/>
            <a:ext cx="24897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 PCC</a:t>
            </a:r>
            <a:endParaRPr sz="1100">
              <a:solidFill>
                <a:srgbClr val="F3F3F3"/>
              </a:solidFill>
              <a:latin typeface="Oxygen"/>
              <a:ea typeface="Oxygen"/>
              <a:cs typeface="Oxygen"/>
              <a:sym typeface="Oxygen"/>
            </a:endParaRPr>
          </a:p>
        </p:txBody>
      </p:sp>
      <p:sp>
        <p:nvSpPr>
          <p:cNvPr id="341" name="Google Shape;341;p51"/>
          <p:cNvSpPr txBox="1"/>
          <p:nvPr/>
        </p:nvSpPr>
        <p:spPr>
          <a:xfrm>
            <a:off x="3850975" y="4818113"/>
            <a:ext cx="24897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342" name="Google Shape;342;p51"/>
          <p:cNvSpPr txBox="1"/>
          <p:nvPr/>
        </p:nvSpPr>
        <p:spPr>
          <a:xfrm>
            <a:off x="4077362" y="519250"/>
            <a:ext cx="1519200" cy="60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Salicylic Acid </a:t>
            </a:r>
            <a:endParaRPr sz="1100">
              <a:solidFill>
                <a:srgbClr val="F3F3F3"/>
              </a:solidFill>
              <a:latin typeface="Oxygen"/>
              <a:ea typeface="Oxygen"/>
              <a:cs typeface="Oxygen"/>
              <a:sym typeface="Oxygen"/>
            </a:endParaRPr>
          </a:p>
          <a:p>
            <a:pPr indent="0" lvl="0" marL="0" rtl="0" algn="ctr">
              <a:spcBef>
                <a:spcPts val="0"/>
              </a:spcBef>
              <a:spcAft>
                <a:spcPts val="0"/>
              </a:spcAft>
              <a:buNone/>
            </a:pPr>
            <a:r>
              <a:rPr lang="en" sz="1100">
                <a:solidFill>
                  <a:srgbClr val="F3F3F3"/>
                </a:solidFill>
                <a:latin typeface="Oxygen"/>
                <a:ea typeface="Oxygen"/>
                <a:cs typeface="Oxygen"/>
                <a:sym typeface="Oxygen"/>
              </a:rPr>
              <a:t>OR dilute strong acid</a:t>
            </a:r>
            <a:endParaRPr sz="1100">
              <a:solidFill>
                <a:srgbClr val="F3F3F3"/>
              </a:solidFill>
              <a:latin typeface="Oxygen"/>
              <a:ea typeface="Oxygen"/>
              <a:cs typeface="Oxygen"/>
              <a:sym typeface="Oxygen"/>
            </a:endParaRPr>
          </a:p>
        </p:txBody>
      </p:sp>
      <p:sp>
        <p:nvSpPr>
          <p:cNvPr id="343" name="Google Shape;343;p51"/>
          <p:cNvSpPr txBox="1"/>
          <p:nvPr/>
        </p:nvSpPr>
        <p:spPr>
          <a:xfrm>
            <a:off x="5543838" y="519250"/>
            <a:ext cx="8724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KMNO4</a:t>
            </a:r>
            <a:endParaRPr sz="1100">
              <a:solidFill>
                <a:srgbClr val="F3F3F3"/>
              </a:solidFill>
              <a:latin typeface="Oxygen"/>
              <a:ea typeface="Oxygen"/>
              <a:cs typeface="Oxygen"/>
              <a:sym typeface="Oxygen"/>
            </a:endParaRPr>
          </a:p>
        </p:txBody>
      </p:sp>
      <p:sp>
        <p:nvSpPr>
          <p:cNvPr id="344" name="Google Shape;344;p51"/>
          <p:cNvSpPr txBox="1"/>
          <p:nvPr/>
        </p:nvSpPr>
        <p:spPr>
          <a:xfrm>
            <a:off x="6796300" y="519250"/>
            <a:ext cx="7206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345" name="Google Shape;345;p51"/>
          <p:cNvSpPr txBox="1"/>
          <p:nvPr/>
        </p:nvSpPr>
        <p:spPr>
          <a:xfrm>
            <a:off x="7695687" y="519250"/>
            <a:ext cx="13851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Prepare: </a:t>
            </a:r>
            <a:endParaRPr sz="1100">
              <a:solidFill>
                <a:srgbClr val="F3F3F3"/>
              </a:solidFill>
              <a:latin typeface="Oxygen"/>
              <a:ea typeface="Oxygen"/>
              <a:cs typeface="Oxygen"/>
              <a:sym typeface="Oxygen"/>
            </a:endParaRPr>
          </a:p>
          <a:p>
            <a:pPr indent="0" lvl="0" marL="0" rtl="0" algn="ctr">
              <a:spcBef>
                <a:spcPts val="0"/>
              </a:spcBef>
              <a:spcAft>
                <a:spcPts val="0"/>
              </a:spcAft>
              <a:buNone/>
            </a:pPr>
            <a:r>
              <a:rPr lang="en" sz="1100">
                <a:solidFill>
                  <a:srgbClr val="F3F3F3"/>
                </a:solidFill>
                <a:latin typeface="Oxygen"/>
                <a:ea typeface="Oxygen"/>
                <a:cs typeface="Oxygen"/>
                <a:sym typeface="Oxygen"/>
              </a:rPr>
              <a:t>pH strip</a:t>
            </a:r>
            <a:endParaRPr sz="1100">
              <a:solidFill>
                <a:srgbClr val="F3F3F3"/>
              </a:solidFill>
              <a:latin typeface="Oxygen"/>
              <a:ea typeface="Oxygen"/>
              <a:cs typeface="Oxygen"/>
              <a:sym typeface="Oxygen"/>
            </a:endParaRPr>
          </a:p>
        </p:txBody>
      </p:sp>
      <p:sp>
        <p:nvSpPr>
          <p:cNvPr id="346" name="Google Shape;346;p51"/>
          <p:cNvSpPr txBox="1"/>
          <p:nvPr/>
        </p:nvSpPr>
        <p:spPr>
          <a:xfrm>
            <a:off x="3678750" y="4818125"/>
            <a:ext cx="7206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pic>
        <p:nvPicPr>
          <p:cNvPr descr="Screen Shot 2017-07-28 at 7.38.53 PM.png" id="347" name="Google Shape;347;p51"/>
          <p:cNvPicPr preferRelativeResize="0"/>
          <p:nvPr/>
        </p:nvPicPr>
        <p:blipFill>
          <a:blip r:embed="rId5">
            <a:alphaModFix/>
          </a:blip>
          <a:stretch>
            <a:fillRect/>
          </a:stretch>
        </p:blipFill>
        <p:spPr>
          <a:xfrm>
            <a:off x="116975" y="4757663"/>
            <a:ext cx="942975" cy="276225"/>
          </a:xfrm>
          <a:prstGeom prst="rect">
            <a:avLst/>
          </a:prstGeom>
          <a:noFill/>
          <a:ln>
            <a:noFill/>
          </a:ln>
        </p:spPr>
      </p:pic>
      <p:cxnSp>
        <p:nvCxnSpPr>
          <p:cNvPr id="348" name="Google Shape;348;p51"/>
          <p:cNvCxnSpPr>
            <a:stCxn id="333" idx="3"/>
            <a:endCxn id="339" idx="1"/>
          </p:cNvCxnSpPr>
          <p:nvPr/>
        </p:nvCxnSpPr>
        <p:spPr>
          <a:xfrm>
            <a:off x="5043969" y="270869"/>
            <a:ext cx="681600" cy="0"/>
          </a:xfrm>
          <a:prstGeom prst="straightConnector1">
            <a:avLst/>
          </a:prstGeom>
          <a:noFill/>
          <a:ln cap="flat" cmpd="sng" w="28575">
            <a:solidFill>
              <a:srgbClr val="D9D9D9"/>
            </a:solidFill>
            <a:prstDash val="solid"/>
            <a:round/>
            <a:headEnd len="med" w="med" type="none"/>
            <a:tailEnd len="med" w="med" type="triangle"/>
          </a:ln>
        </p:spPr>
      </p:cxnSp>
      <p:cxnSp>
        <p:nvCxnSpPr>
          <p:cNvPr id="349" name="Google Shape;349;p51"/>
          <p:cNvCxnSpPr/>
          <p:nvPr/>
        </p:nvCxnSpPr>
        <p:spPr>
          <a:xfrm>
            <a:off x="6280656" y="273169"/>
            <a:ext cx="681600" cy="0"/>
          </a:xfrm>
          <a:prstGeom prst="straightConnector1">
            <a:avLst/>
          </a:prstGeom>
          <a:noFill/>
          <a:ln cap="flat" cmpd="sng" w="28575">
            <a:solidFill>
              <a:srgbClr val="D9D9D9"/>
            </a:solidFill>
            <a:prstDash val="solid"/>
            <a:round/>
            <a:headEnd len="med" w="med" type="none"/>
            <a:tailEnd len="med" w="med" type="triangle"/>
          </a:ln>
        </p:spPr>
      </p:cxnSp>
      <p:cxnSp>
        <p:nvCxnSpPr>
          <p:cNvPr id="350" name="Google Shape;350;p51"/>
          <p:cNvCxnSpPr/>
          <p:nvPr/>
        </p:nvCxnSpPr>
        <p:spPr>
          <a:xfrm>
            <a:off x="7397094" y="275469"/>
            <a:ext cx="681600" cy="0"/>
          </a:xfrm>
          <a:prstGeom prst="straightConnector1">
            <a:avLst/>
          </a:prstGeom>
          <a:noFill/>
          <a:ln cap="flat" cmpd="sng" w="28575">
            <a:solidFill>
              <a:srgbClr val="D9D9D9"/>
            </a:solidFill>
            <a:prstDash val="solid"/>
            <a:round/>
            <a:headEnd len="med" w="med" type="none"/>
            <a:tailEnd len="med" w="med" type="triangle"/>
          </a:ln>
        </p:spPr>
      </p:cxnSp>
      <p:cxnSp>
        <p:nvCxnSpPr>
          <p:cNvPr id="351" name="Google Shape;351;p51"/>
          <p:cNvCxnSpPr/>
          <p:nvPr/>
        </p:nvCxnSpPr>
        <p:spPr>
          <a:xfrm>
            <a:off x="2996169" y="4528482"/>
            <a:ext cx="681600" cy="0"/>
          </a:xfrm>
          <a:prstGeom prst="straightConnector1">
            <a:avLst/>
          </a:prstGeom>
          <a:noFill/>
          <a:ln cap="flat" cmpd="sng" w="28575">
            <a:solidFill>
              <a:srgbClr val="D9D9D9"/>
            </a:solidFill>
            <a:prstDash val="solid"/>
            <a:round/>
            <a:headEnd len="med" w="med" type="none"/>
            <a:tailEnd len="med" w="med" type="triangle"/>
          </a:ln>
        </p:spPr>
      </p:cxnSp>
      <p:cxnSp>
        <p:nvCxnSpPr>
          <p:cNvPr id="352" name="Google Shape;352;p51"/>
          <p:cNvCxnSpPr/>
          <p:nvPr/>
        </p:nvCxnSpPr>
        <p:spPr>
          <a:xfrm>
            <a:off x="4204119" y="4514794"/>
            <a:ext cx="681600" cy="0"/>
          </a:xfrm>
          <a:prstGeom prst="straightConnector1">
            <a:avLst/>
          </a:prstGeom>
          <a:noFill/>
          <a:ln cap="flat" cmpd="sng" w="28575">
            <a:solidFill>
              <a:srgbClr val="D9D9D9"/>
            </a:solidFill>
            <a:prstDash val="solid"/>
            <a:round/>
            <a:headEnd len="med" w="med" type="none"/>
            <a:tailEnd len="med" w="med" type="triangle"/>
          </a:ln>
        </p:spPr>
      </p:cxnSp>
      <p:cxnSp>
        <p:nvCxnSpPr>
          <p:cNvPr id="353" name="Google Shape;353;p51"/>
          <p:cNvCxnSpPr/>
          <p:nvPr/>
        </p:nvCxnSpPr>
        <p:spPr>
          <a:xfrm flipH="1" rot="10800000">
            <a:off x="0" y="4122925"/>
            <a:ext cx="3832500" cy="39900"/>
          </a:xfrm>
          <a:prstGeom prst="straightConnector1">
            <a:avLst/>
          </a:prstGeom>
          <a:noFill/>
          <a:ln cap="flat" cmpd="sng" w="38100">
            <a:solidFill>
              <a:srgbClr val="FF0000"/>
            </a:solidFill>
            <a:prstDash val="dot"/>
            <a:round/>
            <a:headEnd len="med" w="med" type="none"/>
            <a:tailEnd len="med" w="med" type="none"/>
          </a:ln>
        </p:spPr>
      </p:cxnSp>
      <p:cxnSp>
        <p:nvCxnSpPr>
          <p:cNvPr id="354" name="Google Shape;354;p51"/>
          <p:cNvCxnSpPr/>
          <p:nvPr/>
        </p:nvCxnSpPr>
        <p:spPr>
          <a:xfrm>
            <a:off x="5393675" y="1120775"/>
            <a:ext cx="3815400" cy="20100"/>
          </a:xfrm>
          <a:prstGeom prst="straightConnector1">
            <a:avLst/>
          </a:prstGeom>
          <a:noFill/>
          <a:ln cap="flat" cmpd="sng" w="38100">
            <a:solidFill>
              <a:srgbClr val="FF0000"/>
            </a:solidFill>
            <a:prstDash val="dot"/>
            <a:round/>
            <a:headEnd len="med" w="med" type="none"/>
            <a:tailEnd len="med" w="med" type="none"/>
          </a:ln>
        </p:spPr>
      </p:cxnSp>
      <p:cxnSp>
        <p:nvCxnSpPr>
          <p:cNvPr id="355" name="Google Shape;355;p51"/>
          <p:cNvCxnSpPr/>
          <p:nvPr/>
        </p:nvCxnSpPr>
        <p:spPr>
          <a:xfrm flipH="1">
            <a:off x="3842675" y="1160800"/>
            <a:ext cx="1551000" cy="2961900"/>
          </a:xfrm>
          <a:prstGeom prst="straightConnector1">
            <a:avLst/>
          </a:prstGeom>
          <a:noFill/>
          <a:ln cap="flat" cmpd="sng" w="38100">
            <a:solidFill>
              <a:srgbClr val="FF0000"/>
            </a:solidFill>
            <a:prstDash val="dot"/>
            <a:round/>
            <a:headEnd len="med" w="med" type="none"/>
            <a:tailEnd len="med" w="med" type="none"/>
          </a:ln>
        </p:spPr>
      </p:cxnSp>
      <p:pic>
        <p:nvPicPr>
          <p:cNvPr id="356" name="Google Shape;356;p51"/>
          <p:cNvPicPr preferRelativeResize="0"/>
          <p:nvPr/>
        </p:nvPicPr>
        <p:blipFill rotWithShape="1">
          <a:blip r:embed="rId6">
            <a:alphaModFix/>
          </a:blip>
          <a:srcRect b="11864" l="50666" r="23640" t="28183"/>
          <a:stretch/>
        </p:blipFill>
        <p:spPr>
          <a:xfrm>
            <a:off x="5894025" y="1319627"/>
            <a:ext cx="2925374" cy="3839897"/>
          </a:xfrm>
          <a:prstGeom prst="rect">
            <a:avLst/>
          </a:prstGeom>
          <a:noFill/>
          <a:ln>
            <a:noFill/>
          </a:ln>
        </p:spPr>
      </p:pic>
      <p:pic>
        <p:nvPicPr>
          <p:cNvPr id="357" name="Google Shape;357;p51"/>
          <p:cNvPicPr preferRelativeResize="0"/>
          <p:nvPr/>
        </p:nvPicPr>
        <p:blipFill rotWithShape="1">
          <a:blip r:embed="rId7">
            <a:alphaModFix/>
          </a:blip>
          <a:srcRect b="11175" l="18558" r="45343" t="14169"/>
          <a:stretch/>
        </p:blipFill>
        <p:spPr>
          <a:xfrm>
            <a:off x="-54200" y="-80625"/>
            <a:ext cx="3396523" cy="3950926"/>
          </a:xfrm>
          <a:prstGeom prst="rect">
            <a:avLst/>
          </a:prstGeom>
          <a:noFill/>
          <a:ln>
            <a:noFill/>
          </a:ln>
        </p:spPr>
      </p:pic>
      <p:sp>
        <p:nvSpPr>
          <p:cNvPr id="358" name="Google Shape;358;p51"/>
          <p:cNvSpPr txBox="1"/>
          <p:nvPr/>
        </p:nvSpPr>
        <p:spPr>
          <a:xfrm>
            <a:off x="3477275" y="2347850"/>
            <a:ext cx="2145000" cy="8604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solidFill>
                  <a:srgbClr val="CC0000"/>
                </a:solidFill>
                <a:latin typeface="Oxygen"/>
                <a:ea typeface="Oxygen"/>
                <a:cs typeface="Oxygen"/>
                <a:sym typeface="Oxygen"/>
              </a:rPr>
              <a:t>Organic </a:t>
            </a:r>
            <a:endParaRPr sz="2200">
              <a:solidFill>
                <a:srgbClr val="CC0000"/>
              </a:solidFill>
              <a:latin typeface="Oxygen"/>
              <a:ea typeface="Oxygen"/>
              <a:cs typeface="Oxygen"/>
              <a:sym typeface="Oxygen"/>
            </a:endParaRPr>
          </a:p>
          <a:p>
            <a:pPr indent="0" lvl="0" marL="0" rtl="0" algn="ctr">
              <a:spcBef>
                <a:spcPts val="0"/>
              </a:spcBef>
              <a:spcAft>
                <a:spcPts val="0"/>
              </a:spcAft>
              <a:buNone/>
            </a:pPr>
            <a:r>
              <a:rPr lang="en" sz="2200">
                <a:solidFill>
                  <a:srgbClr val="CC0000"/>
                </a:solidFill>
                <a:latin typeface="Oxygen"/>
                <a:ea typeface="Oxygen"/>
                <a:cs typeface="Oxygen"/>
                <a:sym typeface="Oxygen"/>
              </a:rPr>
              <a:t>Chemistry:</a:t>
            </a:r>
            <a:endParaRPr sz="2200">
              <a:solidFill>
                <a:srgbClr val="CC0000"/>
              </a:solidFill>
              <a:latin typeface="Oxygen"/>
              <a:ea typeface="Oxygen"/>
              <a:cs typeface="Oxygen"/>
              <a:sym typeface="Oxyge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2"/>
          <p:cNvSpPr txBox="1"/>
          <p:nvPr>
            <p:ph idx="1" type="subTitle"/>
          </p:nvPr>
        </p:nvSpPr>
        <p:spPr>
          <a:xfrm>
            <a:off x="311700" y="3424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Oxygen"/>
                <a:ea typeface="Oxygen"/>
                <a:cs typeface="Oxygen"/>
                <a:sym typeface="Oxygen"/>
              </a:rPr>
              <a:t>Photos from the week</a:t>
            </a:r>
            <a:endParaRPr b="1">
              <a:solidFill>
                <a:srgbClr val="CC0000"/>
              </a:solidFill>
              <a:latin typeface="Oxygen"/>
              <a:ea typeface="Oxygen"/>
              <a:cs typeface="Oxygen"/>
              <a:sym typeface="Oxygen"/>
            </a:endParaRPr>
          </a:p>
        </p:txBody>
      </p:sp>
      <p:pic>
        <p:nvPicPr>
          <p:cNvPr id="364" name="Google Shape;364;p52"/>
          <p:cNvPicPr preferRelativeResize="0"/>
          <p:nvPr/>
        </p:nvPicPr>
        <p:blipFill rotWithShape="1">
          <a:blip r:embed="rId3">
            <a:alphaModFix/>
          </a:blip>
          <a:srcRect b="7386" l="20025" r="20001" t="12843"/>
          <a:stretch/>
        </p:blipFill>
        <p:spPr>
          <a:xfrm>
            <a:off x="0" y="1408650"/>
            <a:ext cx="2999227" cy="2243948"/>
          </a:xfrm>
          <a:prstGeom prst="rect">
            <a:avLst/>
          </a:prstGeom>
          <a:noFill/>
          <a:ln>
            <a:noFill/>
          </a:ln>
        </p:spPr>
      </p:pic>
      <p:pic>
        <p:nvPicPr>
          <p:cNvPr id="365" name="Google Shape;365;p52"/>
          <p:cNvPicPr preferRelativeResize="0"/>
          <p:nvPr/>
        </p:nvPicPr>
        <p:blipFill rotWithShape="1">
          <a:blip r:embed="rId4">
            <a:alphaModFix/>
          </a:blip>
          <a:srcRect b="9411" l="34691" r="34425" t="20353"/>
          <a:stretch/>
        </p:blipFill>
        <p:spPr>
          <a:xfrm rot="-5400000">
            <a:off x="3351330" y="982211"/>
            <a:ext cx="2344502" cy="2999225"/>
          </a:xfrm>
          <a:prstGeom prst="rect">
            <a:avLst/>
          </a:prstGeom>
          <a:noFill/>
          <a:ln>
            <a:noFill/>
          </a:ln>
        </p:spPr>
      </p:pic>
      <p:pic>
        <p:nvPicPr>
          <p:cNvPr id="366" name="Google Shape;366;p52"/>
          <p:cNvPicPr preferRelativeResize="0"/>
          <p:nvPr/>
        </p:nvPicPr>
        <p:blipFill>
          <a:blip r:embed="rId5">
            <a:alphaModFix/>
          </a:blip>
          <a:stretch>
            <a:fillRect/>
          </a:stretch>
        </p:blipFill>
        <p:spPr>
          <a:xfrm rot="-5400000">
            <a:off x="6458975" y="947875"/>
            <a:ext cx="2301475" cy="3068575"/>
          </a:xfrm>
          <a:prstGeom prst="rect">
            <a:avLst/>
          </a:prstGeom>
          <a:noFill/>
          <a:ln>
            <a:noFill/>
          </a:ln>
        </p:spPr>
      </p:pic>
      <p:sp>
        <p:nvSpPr>
          <p:cNvPr id="367" name="Google Shape;367;p52"/>
          <p:cNvSpPr txBox="1"/>
          <p:nvPr/>
        </p:nvSpPr>
        <p:spPr>
          <a:xfrm>
            <a:off x="2956900" y="3556700"/>
            <a:ext cx="23406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rgbClr val="CC0000"/>
                </a:solidFill>
                <a:latin typeface="Oxygen"/>
                <a:ea typeface="Oxygen"/>
                <a:cs typeface="Oxygen"/>
                <a:sym typeface="Oxygen"/>
              </a:rPr>
              <a:t>Credit: Rianna Jitosho</a:t>
            </a:r>
            <a:endParaRPr i="1" sz="1000">
              <a:solidFill>
                <a:srgbClr val="CC0000"/>
              </a:solidFill>
              <a:latin typeface="Oxygen"/>
              <a:ea typeface="Oxygen"/>
              <a:cs typeface="Oxygen"/>
              <a:sym typeface="Oxygen"/>
            </a:endParaRPr>
          </a:p>
        </p:txBody>
      </p:sp>
      <p:sp>
        <p:nvSpPr>
          <p:cNvPr id="368" name="Google Shape;368;p52"/>
          <p:cNvSpPr txBox="1"/>
          <p:nvPr/>
        </p:nvSpPr>
        <p:spPr>
          <a:xfrm>
            <a:off x="-755200" y="3556700"/>
            <a:ext cx="3512400" cy="4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rgbClr val="CC0000"/>
                </a:solidFill>
                <a:latin typeface="Oxygen"/>
                <a:ea typeface="Oxygen"/>
                <a:cs typeface="Oxygen"/>
                <a:sym typeface="Oxygen"/>
              </a:rPr>
              <a:t>Credit</a:t>
            </a:r>
            <a:r>
              <a:rPr i="1" lang="en" sz="1000">
                <a:solidFill>
                  <a:srgbClr val="CC0000"/>
                </a:solidFill>
                <a:latin typeface="Oxygen"/>
                <a:ea typeface="Oxygen"/>
                <a:cs typeface="Oxygen"/>
                <a:sym typeface="Oxygen"/>
              </a:rPr>
              <a:t>: Akio lida  Twitter @dorakio</a:t>
            </a:r>
            <a:endParaRPr i="1" sz="1000">
              <a:solidFill>
                <a:srgbClr val="CC0000"/>
              </a:solidFill>
              <a:latin typeface="Oxygen"/>
              <a:ea typeface="Oxygen"/>
              <a:cs typeface="Oxygen"/>
              <a:sym typeface="Oxygen"/>
            </a:endParaRPr>
          </a:p>
        </p:txBody>
      </p:sp>
      <p:sp>
        <p:nvSpPr>
          <p:cNvPr id="369" name="Google Shape;369;p52"/>
          <p:cNvSpPr txBox="1"/>
          <p:nvPr/>
        </p:nvSpPr>
        <p:spPr>
          <a:xfrm>
            <a:off x="5971738" y="3556700"/>
            <a:ext cx="23406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rgbClr val="CC0000"/>
                </a:solidFill>
                <a:latin typeface="Oxygen"/>
                <a:ea typeface="Oxygen"/>
                <a:cs typeface="Oxygen"/>
                <a:sym typeface="Oxygen"/>
              </a:rPr>
              <a:t>Credit:</a:t>
            </a:r>
            <a:r>
              <a:rPr i="1" lang="en" sz="1000">
                <a:solidFill>
                  <a:srgbClr val="CC0000"/>
                </a:solidFill>
                <a:latin typeface="Oxygen"/>
                <a:ea typeface="Oxygen"/>
                <a:cs typeface="Oxygen"/>
                <a:sym typeface="Oxygen"/>
              </a:rPr>
              <a:t> Rianna Jitosho</a:t>
            </a:r>
            <a:endParaRPr i="1" sz="1000">
              <a:solidFill>
                <a:srgbClr val="CC0000"/>
              </a:solidFill>
              <a:latin typeface="Oxygen"/>
              <a:ea typeface="Oxygen"/>
              <a:cs typeface="Oxygen"/>
              <a:sym typeface="Oxygen"/>
            </a:endParaRPr>
          </a:p>
        </p:txBody>
      </p:sp>
      <p:pic>
        <p:nvPicPr>
          <p:cNvPr descr="Screen Shot 2017-07-28 at 7.38.53 PM.png" id="370" name="Google Shape;370;p52"/>
          <p:cNvPicPr preferRelativeResize="0"/>
          <p:nvPr/>
        </p:nvPicPr>
        <p:blipFill>
          <a:blip r:embed="rId6">
            <a:alphaModFix/>
          </a:blip>
          <a:stretch>
            <a:fillRect/>
          </a:stretch>
        </p:blipFill>
        <p:spPr>
          <a:xfrm>
            <a:off x="152400" y="76200"/>
            <a:ext cx="942975" cy="276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3"/>
          <p:cNvSpPr txBox="1"/>
          <p:nvPr>
            <p:ph idx="1" type="subTitle"/>
          </p:nvPr>
        </p:nvSpPr>
        <p:spPr>
          <a:xfrm>
            <a:off x="3279525" y="174250"/>
            <a:ext cx="5552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00"/>
                </a:solidFill>
                <a:latin typeface="Oxygen"/>
                <a:ea typeface="Oxygen"/>
                <a:cs typeface="Oxygen"/>
                <a:sym typeface="Oxygen"/>
              </a:rPr>
              <a:t>What Makes Ampli Unique?</a:t>
            </a:r>
            <a:endParaRPr b="1">
              <a:solidFill>
                <a:srgbClr val="FFFF00"/>
              </a:solidFill>
              <a:latin typeface="Oxygen"/>
              <a:ea typeface="Oxygen"/>
              <a:cs typeface="Oxygen"/>
              <a:sym typeface="Oxygen"/>
            </a:endParaRPr>
          </a:p>
        </p:txBody>
      </p:sp>
      <p:pic>
        <p:nvPicPr>
          <p:cNvPr id="376" name="Google Shape;376;p53"/>
          <p:cNvPicPr preferRelativeResize="0"/>
          <p:nvPr/>
        </p:nvPicPr>
        <p:blipFill rotWithShape="1">
          <a:blip r:embed="rId3">
            <a:alphaModFix/>
          </a:blip>
          <a:srcRect b="0" l="6824" r="9542" t="0"/>
          <a:stretch/>
        </p:blipFill>
        <p:spPr>
          <a:xfrm>
            <a:off x="0" y="2573450"/>
            <a:ext cx="3279526" cy="2205650"/>
          </a:xfrm>
          <a:prstGeom prst="rect">
            <a:avLst/>
          </a:prstGeom>
          <a:noFill/>
          <a:ln>
            <a:noFill/>
          </a:ln>
        </p:spPr>
      </p:pic>
      <p:pic>
        <p:nvPicPr>
          <p:cNvPr id="377" name="Google Shape;377;p53"/>
          <p:cNvPicPr preferRelativeResize="0"/>
          <p:nvPr/>
        </p:nvPicPr>
        <p:blipFill>
          <a:blip r:embed="rId4">
            <a:alphaModFix/>
          </a:blip>
          <a:stretch>
            <a:fillRect/>
          </a:stretch>
        </p:blipFill>
        <p:spPr>
          <a:xfrm>
            <a:off x="0" y="342432"/>
            <a:ext cx="3279526" cy="1844743"/>
          </a:xfrm>
          <a:prstGeom prst="rect">
            <a:avLst/>
          </a:prstGeom>
          <a:noFill/>
          <a:ln>
            <a:noFill/>
          </a:ln>
        </p:spPr>
      </p:pic>
      <p:pic>
        <p:nvPicPr>
          <p:cNvPr descr="Screen Shot 2017-07-28 at 7.38.53 PM.png" id="378" name="Google Shape;378;p53"/>
          <p:cNvPicPr preferRelativeResize="0"/>
          <p:nvPr/>
        </p:nvPicPr>
        <p:blipFill>
          <a:blip r:embed="rId5">
            <a:alphaModFix/>
          </a:blip>
          <a:stretch>
            <a:fillRect/>
          </a:stretch>
        </p:blipFill>
        <p:spPr>
          <a:xfrm>
            <a:off x="152400" y="0"/>
            <a:ext cx="942975" cy="276225"/>
          </a:xfrm>
          <a:prstGeom prst="rect">
            <a:avLst/>
          </a:prstGeom>
          <a:noFill/>
          <a:ln>
            <a:noFill/>
          </a:ln>
        </p:spPr>
      </p:pic>
      <p:grpSp>
        <p:nvGrpSpPr>
          <p:cNvPr id="379" name="Google Shape;379;p53"/>
          <p:cNvGrpSpPr/>
          <p:nvPr/>
        </p:nvGrpSpPr>
        <p:grpSpPr>
          <a:xfrm>
            <a:off x="4109550" y="1088382"/>
            <a:ext cx="1568100" cy="1485068"/>
            <a:chOff x="3491625" y="921582"/>
            <a:chExt cx="1568100" cy="1485068"/>
          </a:xfrm>
        </p:grpSpPr>
        <p:grpSp>
          <p:nvGrpSpPr>
            <p:cNvPr id="380" name="Google Shape;380;p53"/>
            <p:cNvGrpSpPr/>
            <p:nvPr/>
          </p:nvGrpSpPr>
          <p:grpSpPr>
            <a:xfrm>
              <a:off x="3752808" y="921582"/>
              <a:ext cx="1050511" cy="1011650"/>
              <a:chOff x="-2267350" y="1846871"/>
              <a:chExt cx="1407625" cy="1355554"/>
            </a:xfrm>
          </p:grpSpPr>
          <p:sp>
            <p:nvSpPr>
              <p:cNvPr id="381" name="Google Shape;381;p53"/>
              <p:cNvSpPr/>
              <p:nvPr/>
            </p:nvSpPr>
            <p:spPr>
              <a:xfrm>
                <a:off x="-2246025" y="1846871"/>
                <a:ext cx="1386300" cy="132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noun_50468_cc.png" id="382" name="Google Shape;382;p53"/>
              <p:cNvPicPr preferRelativeResize="0"/>
              <p:nvPr/>
            </p:nvPicPr>
            <p:blipFill rotWithShape="1">
              <a:blip r:embed="rId6">
                <a:alphaModFix/>
              </a:blip>
              <a:srcRect b="0" l="0" r="0" t="17177"/>
              <a:stretch/>
            </p:blipFill>
            <p:spPr>
              <a:xfrm>
                <a:off x="-2267350" y="2054275"/>
                <a:ext cx="1386299" cy="1148151"/>
              </a:xfrm>
              <a:prstGeom prst="rect">
                <a:avLst/>
              </a:prstGeom>
              <a:noFill/>
              <a:ln>
                <a:noFill/>
              </a:ln>
            </p:spPr>
          </p:pic>
        </p:grpSp>
        <p:sp>
          <p:nvSpPr>
            <p:cNvPr id="383" name="Google Shape;383;p53"/>
            <p:cNvSpPr txBox="1"/>
            <p:nvPr/>
          </p:nvSpPr>
          <p:spPr>
            <a:xfrm>
              <a:off x="3491625" y="1823750"/>
              <a:ext cx="15681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CC0000"/>
                  </a:solidFill>
                  <a:latin typeface="Oxygen"/>
                  <a:ea typeface="Oxygen"/>
                  <a:cs typeface="Oxygen"/>
                  <a:sym typeface="Oxygen"/>
                </a:rPr>
                <a:t>Safety</a:t>
              </a:r>
              <a:endParaRPr b="1" sz="1800">
                <a:solidFill>
                  <a:srgbClr val="CC0000"/>
                </a:solidFill>
                <a:latin typeface="Oxygen"/>
                <a:ea typeface="Oxygen"/>
                <a:cs typeface="Oxygen"/>
                <a:sym typeface="Oxygen"/>
              </a:endParaRPr>
            </a:p>
          </p:txBody>
        </p:sp>
      </p:grpSp>
      <p:grpSp>
        <p:nvGrpSpPr>
          <p:cNvPr id="384" name="Google Shape;384;p53"/>
          <p:cNvGrpSpPr/>
          <p:nvPr/>
        </p:nvGrpSpPr>
        <p:grpSpPr>
          <a:xfrm>
            <a:off x="6507675" y="1114121"/>
            <a:ext cx="1568100" cy="1433579"/>
            <a:chOff x="5271825" y="1139859"/>
            <a:chExt cx="1568100" cy="1433579"/>
          </a:xfrm>
        </p:grpSpPr>
        <p:grpSp>
          <p:nvGrpSpPr>
            <p:cNvPr id="385" name="Google Shape;385;p53"/>
            <p:cNvGrpSpPr/>
            <p:nvPr/>
          </p:nvGrpSpPr>
          <p:grpSpPr>
            <a:xfrm>
              <a:off x="5554067" y="1139859"/>
              <a:ext cx="1045421" cy="982602"/>
              <a:chOff x="-2286725" y="368709"/>
              <a:chExt cx="1427001" cy="1341253"/>
            </a:xfrm>
          </p:grpSpPr>
          <p:sp>
            <p:nvSpPr>
              <p:cNvPr id="386" name="Google Shape;386;p53"/>
              <p:cNvSpPr/>
              <p:nvPr/>
            </p:nvSpPr>
            <p:spPr>
              <a:xfrm>
                <a:off x="-2266375" y="368709"/>
                <a:ext cx="1386300" cy="132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noun_594480_cc.png" id="387" name="Google Shape;387;p53"/>
              <p:cNvPicPr preferRelativeResize="0"/>
              <p:nvPr/>
            </p:nvPicPr>
            <p:blipFill rotWithShape="1">
              <a:blip r:embed="rId7">
                <a:alphaModFix/>
              </a:blip>
              <a:srcRect b="0" l="0" r="0" t="37609"/>
              <a:stretch/>
            </p:blipFill>
            <p:spPr>
              <a:xfrm>
                <a:off x="-2286725" y="819637"/>
                <a:ext cx="1427001" cy="890325"/>
              </a:xfrm>
              <a:prstGeom prst="rect">
                <a:avLst/>
              </a:prstGeom>
              <a:noFill/>
              <a:ln>
                <a:noFill/>
              </a:ln>
            </p:spPr>
          </p:pic>
        </p:grpSp>
        <p:sp>
          <p:nvSpPr>
            <p:cNvPr id="388" name="Google Shape;388;p53"/>
            <p:cNvSpPr txBox="1"/>
            <p:nvPr/>
          </p:nvSpPr>
          <p:spPr>
            <a:xfrm>
              <a:off x="5271825" y="1990538"/>
              <a:ext cx="15681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CC0000"/>
                  </a:solidFill>
                  <a:latin typeface="Oxygen"/>
                  <a:ea typeface="Oxygen"/>
                  <a:cs typeface="Oxygen"/>
                  <a:sym typeface="Oxygen"/>
                </a:rPr>
                <a:t>Speed</a:t>
              </a:r>
              <a:endParaRPr b="1" sz="1800">
                <a:solidFill>
                  <a:srgbClr val="CC0000"/>
                </a:solidFill>
                <a:latin typeface="Oxygen"/>
                <a:ea typeface="Oxygen"/>
                <a:cs typeface="Oxygen"/>
                <a:sym typeface="Oxygen"/>
              </a:endParaRPr>
            </a:p>
          </p:txBody>
        </p:sp>
      </p:grpSp>
      <p:grpSp>
        <p:nvGrpSpPr>
          <p:cNvPr id="389" name="Google Shape;389;p53"/>
          <p:cNvGrpSpPr/>
          <p:nvPr/>
        </p:nvGrpSpPr>
        <p:grpSpPr>
          <a:xfrm>
            <a:off x="6586075" y="3134022"/>
            <a:ext cx="1568100" cy="1487865"/>
            <a:chOff x="6654775" y="2187185"/>
            <a:chExt cx="1568100" cy="1487865"/>
          </a:xfrm>
        </p:grpSpPr>
        <p:grpSp>
          <p:nvGrpSpPr>
            <p:cNvPr id="390" name="Google Shape;390;p53"/>
            <p:cNvGrpSpPr/>
            <p:nvPr/>
          </p:nvGrpSpPr>
          <p:grpSpPr>
            <a:xfrm>
              <a:off x="6916128" y="2187185"/>
              <a:ext cx="1045409" cy="999038"/>
              <a:chOff x="9983375" y="184350"/>
              <a:chExt cx="1386300" cy="1324809"/>
            </a:xfrm>
          </p:grpSpPr>
          <p:sp>
            <p:nvSpPr>
              <p:cNvPr id="391" name="Google Shape;391;p53"/>
              <p:cNvSpPr/>
              <p:nvPr/>
            </p:nvSpPr>
            <p:spPr>
              <a:xfrm>
                <a:off x="9983375" y="184359"/>
                <a:ext cx="1386300" cy="132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noun_897940_cc.png" id="392" name="Google Shape;392;p53"/>
              <p:cNvPicPr preferRelativeResize="0"/>
              <p:nvPr/>
            </p:nvPicPr>
            <p:blipFill rotWithShape="1">
              <a:blip r:embed="rId8">
                <a:alphaModFix/>
              </a:blip>
              <a:srcRect b="0" l="0" r="5069" t="0"/>
              <a:stretch/>
            </p:blipFill>
            <p:spPr>
              <a:xfrm>
                <a:off x="9983375" y="184350"/>
                <a:ext cx="1257674" cy="1324801"/>
              </a:xfrm>
              <a:prstGeom prst="rect">
                <a:avLst/>
              </a:prstGeom>
              <a:noFill/>
              <a:ln>
                <a:noFill/>
              </a:ln>
            </p:spPr>
          </p:pic>
        </p:grpSp>
        <p:sp>
          <p:nvSpPr>
            <p:cNvPr id="393" name="Google Shape;393;p53"/>
            <p:cNvSpPr txBox="1"/>
            <p:nvPr/>
          </p:nvSpPr>
          <p:spPr>
            <a:xfrm>
              <a:off x="6654775" y="3092150"/>
              <a:ext cx="15681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CC0000"/>
                  </a:solidFill>
                  <a:latin typeface="Oxygen"/>
                  <a:ea typeface="Oxygen"/>
                  <a:cs typeface="Oxygen"/>
                  <a:sym typeface="Oxygen"/>
                </a:rPr>
                <a:t>Equipment</a:t>
              </a:r>
              <a:endParaRPr b="1" sz="1800">
                <a:solidFill>
                  <a:srgbClr val="CC0000"/>
                </a:solidFill>
                <a:latin typeface="Oxygen"/>
                <a:ea typeface="Oxygen"/>
                <a:cs typeface="Oxygen"/>
                <a:sym typeface="Oxygen"/>
              </a:endParaRPr>
            </a:p>
          </p:txBody>
        </p:sp>
      </p:grpSp>
      <p:grpSp>
        <p:nvGrpSpPr>
          <p:cNvPr id="394" name="Google Shape;394;p53"/>
          <p:cNvGrpSpPr/>
          <p:nvPr/>
        </p:nvGrpSpPr>
        <p:grpSpPr>
          <a:xfrm>
            <a:off x="3719000" y="3134028"/>
            <a:ext cx="2427600" cy="1645072"/>
            <a:chOff x="4329075" y="2798778"/>
            <a:chExt cx="2427600" cy="1645072"/>
          </a:xfrm>
        </p:grpSpPr>
        <p:grpSp>
          <p:nvGrpSpPr>
            <p:cNvPr id="395" name="Google Shape;395;p53"/>
            <p:cNvGrpSpPr/>
            <p:nvPr/>
          </p:nvGrpSpPr>
          <p:grpSpPr>
            <a:xfrm>
              <a:off x="5017625" y="2798778"/>
              <a:ext cx="1050486" cy="1065684"/>
              <a:chOff x="10449350" y="3230250"/>
              <a:chExt cx="1406650" cy="1427001"/>
            </a:xfrm>
          </p:grpSpPr>
          <p:sp>
            <p:nvSpPr>
              <p:cNvPr id="396" name="Google Shape;396;p53"/>
              <p:cNvSpPr/>
              <p:nvPr/>
            </p:nvSpPr>
            <p:spPr>
              <a:xfrm>
                <a:off x="10449350" y="3281359"/>
                <a:ext cx="1386300" cy="132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noun_897944_cc.png" id="397" name="Google Shape;397;p53"/>
              <p:cNvPicPr preferRelativeResize="0"/>
              <p:nvPr/>
            </p:nvPicPr>
            <p:blipFill rotWithShape="1">
              <a:blip r:embed="rId9">
                <a:alphaModFix/>
              </a:blip>
              <a:srcRect b="0" l="0" r="7458" t="0"/>
              <a:stretch/>
            </p:blipFill>
            <p:spPr>
              <a:xfrm flipH="1">
                <a:off x="10535399" y="3230250"/>
                <a:ext cx="1320601" cy="1427001"/>
              </a:xfrm>
              <a:prstGeom prst="rect">
                <a:avLst/>
              </a:prstGeom>
              <a:noFill/>
              <a:ln>
                <a:noFill/>
              </a:ln>
            </p:spPr>
          </p:pic>
        </p:grpSp>
        <p:sp>
          <p:nvSpPr>
            <p:cNvPr id="398" name="Google Shape;398;p53"/>
            <p:cNvSpPr txBox="1"/>
            <p:nvPr/>
          </p:nvSpPr>
          <p:spPr>
            <a:xfrm>
              <a:off x="4329075" y="3860950"/>
              <a:ext cx="24276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CC0000"/>
                  </a:solidFill>
                  <a:latin typeface="Oxygen"/>
                  <a:ea typeface="Oxygen"/>
                  <a:cs typeface="Oxygen"/>
                  <a:sym typeface="Oxygen"/>
                </a:rPr>
                <a:t>Programmable Biochemistry</a:t>
              </a:r>
              <a:endParaRPr b="1" sz="1800">
                <a:solidFill>
                  <a:srgbClr val="CC0000"/>
                </a:solidFill>
                <a:latin typeface="Oxygen"/>
                <a:ea typeface="Oxygen"/>
                <a:cs typeface="Oxygen"/>
                <a:sym typeface="Oxygen"/>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7"/>
          <p:cNvSpPr txBox="1"/>
          <p:nvPr>
            <p:ph idx="1" type="subTitle"/>
          </p:nvPr>
        </p:nvSpPr>
        <p:spPr>
          <a:xfrm>
            <a:off x="387900" y="36268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00"/>
                </a:solidFill>
                <a:latin typeface="Oxygen"/>
                <a:ea typeface="Oxygen"/>
                <a:cs typeface="Oxygen"/>
                <a:sym typeface="Oxygen"/>
              </a:rPr>
              <a:t>General Common Background</a:t>
            </a:r>
            <a:endParaRPr b="1">
              <a:solidFill>
                <a:srgbClr val="FFFF00"/>
              </a:solidFill>
              <a:latin typeface="Oxygen"/>
              <a:ea typeface="Oxygen"/>
              <a:cs typeface="Oxygen"/>
              <a:sym typeface="Oxygen"/>
            </a:endParaRPr>
          </a:p>
        </p:txBody>
      </p:sp>
      <p:pic>
        <p:nvPicPr>
          <p:cNvPr id="118" name="Google Shape;118;p27"/>
          <p:cNvPicPr preferRelativeResize="0"/>
          <p:nvPr/>
        </p:nvPicPr>
        <p:blipFill>
          <a:blip r:embed="rId3">
            <a:alphaModFix/>
          </a:blip>
          <a:stretch>
            <a:fillRect/>
          </a:stretch>
        </p:blipFill>
        <p:spPr>
          <a:xfrm>
            <a:off x="1202175" y="254375"/>
            <a:ext cx="6282452" cy="3342600"/>
          </a:xfrm>
          <a:prstGeom prst="rect">
            <a:avLst/>
          </a:prstGeom>
          <a:noFill/>
          <a:ln>
            <a:noFill/>
          </a:ln>
        </p:spPr>
      </p:pic>
      <p:pic>
        <p:nvPicPr>
          <p:cNvPr descr="Screen Shot 2017-07-28 at 7.38.53 PM.png" id="119" name="Google Shape;119;p27"/>
          <p:cNvPicPr preferRelativeResize="0"/>
          <p:nvPr/>
        </p:nvPicPr>
        <p:blipFill>
          <a:blip r:embed="rId4">
            <a:alphaModFix/>
          </a:blip>
          <a:stretch>
            <a:fillRect/>
          </a:stretch>
        </p:blipFill>
        <p:spPr>
          <a:xfrm>
            <a:off x="152400" y="152400"/>
            <a:ext cx="942975" cy="2762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4"/>
          <p:cNvSpPr txBox="1"/>
          <p:nvPr>
            <p:ph idx="1" type="subTitle"/>
          </p:nvPr>
        </p:nvSpPr>
        <p:spPr>
          <a:xfrm>
            <a:off x="311700" y="3424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1C232"/>
                </a:solidFill>
                <a:latin typeface="Oxygen"/>
                <a:ea typeface="Oxygen"/>
                <a:cs typeface="Oxygen"/>
                <a:sym typeface="Oxygen"/>
              </a:rPr>
              <a:t>Implementing Ampli in the Classroom</a:t>
            </a:r>
            <a:endParaRPr>
              <a:solidFill>
                <a:srgbClr val="F1C232"/>
              </a:solidFill>
              <a:latin typeface="Oxygen"/>
              <a:ea typeface="Oxygen"/>
              <a:cs typeface="Oxygen"/>
              <a:sym typeface="Oxygen"/>
            </a:endParaRPr>
          </a:p>
        </p:txBody>
      </p:sp>
      <p:sp>
        <p:nvSpPr>
          <p:cNvPr id="404" name="Google Shape;404;p54"/>
          <p:cNvSpPr txBox="1"/>
          <p:nvPr/>
        </p:nvSpPr>
        <p:spPr>
          <a:xfrm>
            <a:off x="1082800" y="1300350"/>
            <a:ext cx="71733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1C232"/>
                </a:solidFill>
                <a:latin typeface="Oxygen"/>
                <a:ea typeface="Oxygen"/>
                <a:cs typeface="Oxygen"/>
                <a:sym typeface="Oxygen"/>
              </a:rPr>
              <a:t>You’ve asked us:</a:t>
            </a:r>
            <a:endParaRPr>
              <a:solidFill>
                <a:srgbClr val="F1C232"/>
              </a:solidFill>
              <a:latin typeface="Oxygen"/>
              <a:ea typeface="Oxygen"/>
              <a:cs typeface="Oxygen"/>
              <a:sym typeface="Oxygen"/>
            </a:endParaRPr>
          </a:p>
          <a:p>
            <a:pPr indent="0" lvl="0" marL="0" rtl="0" algn="l">
              <a:spcBef>
                <a:spcPts val="0"/>
              </a:spcBef>
              <a:spcAft>
                <a:spcPts val="0"/>
              </a:spcAft>
              <a:buNone/>
            </a:pPr>
            <a:r>
              <a:t/>
            </a:r>
            <a:endParaRPr>
              <a:solidFill>
                <a:schemeClr val="lt2"/>
              </a:solidFill>
              <a:latin typeface="Oxygen"/>
              <a:ea typeface="Oxygen"/>
              <a:cs typeface="Oxygen"/>
              <a:sym typeface="Oxygen"/>
            </a:endParaRPr>
          </a:p>
          <a:p>
            <a:pPr indent="-317500" lvl="0" marL="457200" rtl="0" algn="l">
              <a:spcBef>
                <a:spcPts val="0"/>
              </a:spcBef>
              <a:spcAft>
                <a:spcPts val="0"/>
              </a:spcAft>
              <a:buClr>
                <a:srgbClr val="CC0000"/>
              </a:buClr>
              <a:buSzPts val="1400"/>
              <a:buFont typeface="Oxygen"/>
              <a:buChar char="★"/>
            </a:pPr>
            <a:r>
              <a:rPr lang="en">
                <a:solidFill>
                  <a:srgbClr val="CC0000"/>
                </a:solidFill>
                <a:latin typeface="Oxygen"/>
                <a:ea typeface="Oxygen"/>
                <a:cs typeface="Oxygen"/>
                <a:sym typeface="Oxygen"/>
              </a:rPr>
              <a:t>How long does it take to prepare a kit for classroom use?</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chemeClr val="lt2"/>
              </a:solidFill>
              <a:latin typeface="Oxygen"/>
              <a:ea typeface="Oxygen"/>
              <a:cs typeface="Oxygen"/>
              <a:sym typeface="Oxygen"/>
            </a:endParaRPr>
          </a:p>
          <a:p>
            <a:pPr indent="-317500" lvl="1" marL="9144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Ampli is designed to be ready-to-react on opening. Blocks will come pre-spotted with chemicals, and can be refilled after use. Projects should require little to no preparation before class.</a:t>
            </a:r>
            <a:endParaRPr>
              <a:solidFill>
                <a:srgbClr val="3C78D8"/>
              </a:solidFill>
              <a:latin typeface="Oxygen"/>
              <a:ea typeface="Oxygen"/>
              <a:cs typeface="Oxygen"/>
              <a:sym typeface="Oxygen"/>
            </a:endParaRPr>
          </a:p>
          <a:p>
            <a:pPr indent="0" lvl="0" marL="0" rtl="0" algn="l">
              <a:spcBef>
                <a:spcPts val="0"/>
              </a:spcBef>
              <a:spcAft>
                <a:spcPts val="0"/>
              </a:spcAft>
              <a:buNone/>
            </a:pPr>
            <a:r>
              <a:t/>
            </a:r>
            <a:endParaRPr>
              <a:solidFill>
                <a:schemeClr val="lt2"/>
              </a:solidFill>
              <a:latin typeface="Oxygen"/>
              <a:ea typeface="Oxygen"/>
              <a:cs typeface="Oxygen"/>
              <a:sym typeface="Oxygen"/>
            </a:endParaRPr>
          </a:p>
          <a:p>
            <a:pPr indent="-317500" lvl="0" marL="457200" rtl="0" algn="l">
              <a:spcBef>
                <a:spcPts val="0"/>
              </a:spcBef>
              <a:spcAft>
                <a:spcPts val="0"/>
              </a:spcAft>
              <a:buClr>
                <a:srgbClr val="CC0000"/>
              </a:buClr>
              <a:buSzPts val="1400"/>
              <a:buFont typeface="Oxygen"/>
              <a:buChar char="★"/>
            </a:pPr>
            <a:r>
              <a:rPr lang="en">
                <a:solidFill>
                  <a:srgbClr val="CC0000"/>
                </a:solidFill>
                <a:latin typeface="Oxygen"/>
                <a:ea typeface="Oxygen"/>
                <a:cs typeface="Oxygen"/>
                <a:sym typeface="Oxygen"/>
              </a:rPr>
              <a:t>What kinds of Ampli projects could be experienced in a 30 minute class session or science club meeting? What other kinds of Ampli projects are there?</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chemeClr val="lt2"/>
              </a:solidFill>
              <a:latin typeface="Oxygen"/>
              <a:ea typeface="Oxygen"/>
              <a:cs typeface="Oxygen"/>
              <a:sym typeface="Oxygen"/>
            </a:endParaRPr>
          </a:p>
        </p:txBody>
      </p:sp>
      <p:pic>
        <p:nvPicPr>
          <p:cNvPr descr="Screen Shot 2017-07-28 at 7.38.53 PM.png" id="405" name="Google Shape;405;p54"/>
          <p:cNvPicPr preferRelativeResize="0"/>
          <p:nvPr/>
        </p:nvPicPr>
        <p:blipFill>
          <a:blip r:embed="rId3">
            <a:alphaModFix/>
          </a:blip>
          <a:stretch>
            <a:fillRect/>
          </a:stretch>
        </p:blipFill>
        <p:spPr>
          <a:xfrm>
            <a:off x="152400" y="152400"/>
            <a:ext cx="942975" cy="2762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5"/>
          <p:cNvSpPr txBox="1"/>
          <p:nvPr>
            <p:ph idx="1" type="subTitle"/>
          </p:nvPr>
        </p:nvSpPr>
        <p:spPr>
          <a:xfrm>
            <a:off x="193850" y="266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latin typeface="Oxygen"/>
                <a:ea typeface="Oxygen"/>
                <a:cs typeface="Oxygen"/>
                <a:sym typeface="Oxygen"/>
              </a:rPr>
              <a:t>Short Ampli Health Activities</a:t>
            </a:r>
            <a:endParaRPr>
              <a:solidFill>
                <a:srgbClr val="CC0000"/>
              </a:solidFill>
              <a:latin typeface="Oxygen"/>
              <a:ea typeface="Oxygen"/>
              <a:cs typeface="Oxygen"/>
              <a:sym typeface="Oxygen"/>
            </a:endParaRPr>
          </a:p>
        </p:txBody>
      </p:sp>
      <p:sp>
        <p:nvSpPr>
          <p:cNvPr id="411" name="Google Shape;411;p55"/>
          <p:cNvSpPr txBox="1"/>
          <p:nvPr/>
        </p:nvSpPr>
        <p:spPr>
          <a:xfrm>
            <a:off x="726300" y="906425"/>
            <a:ext cx="76914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There are lots of activities you could do with Ampli kits that are relevant to health sciences, and could be done in about 30 minutes in the classroom with minimal preparation. Some examples: </a:t>
            </a:r>
            <a:endParaRPr>
              <a:solidFill>
                <a:srgbClr val="3C78D8"/>
              </a:solidFill>
            </a:endParaRPr>
          </a:p>
          <a:p>
            <a:pPr indent="0" lvl="0" marL="0" rtl="0" algn="l">
              <a:spcBef>
                <a:spcPts val="0"/>
              </a:spcBef>
              <a:spcAft>
                <a:spcPts val="0"/>
              </a:spcAft>
              <a:buNone/>
            </a:pPr>
            <a:r>
              <a:t/>
            </a:r>
            <a:endParaRPr>
              <a:solidFill>
                <a:srgbClr val="3C78D8"/>
              </a:solidFill>
            </a:endParaRPr>
          </a:p>
        </p:txBody>
      </p:sp>
      <p:sp>
        <p:nvSpPr>
          <p:cNvPr id="412" name="Google Shape;412;p55"/>
          <p:cNvSpPr txBox="1"/>
          <p:nvPr/>
        </p:nvSpPr>
        <p:spPr>
          <a:xfrm>
            <a:off x="193850" y="1531625"/>
            <a:ext cx="2234100" cy="21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Oxygen"/>
                <a:ea typeface="Oxygen"/>
                <a:cs typeface="Oxygen"/>
                <a:sym typeface="Oxygen"/>
              </a:rPr>
              <a:t>Ampli Diagnostics</a:t>
            </a:r>
            <a:endParaRPr sz="1800">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F1C232"/>
              </a:solidFill>
              <a:latin typeface="Oxygen"/>
              <a:ea typeface="Oxygen"/>
              <a:cs typeface="Oxygen"/>
              <a:sym typeface="Oxygen"/>
            </a:endParaRPr>
          </a:p>
          <a:p>
            <a:pPr indent="0" lvl="0" marL="0" rtl="0" algn="l">
              <a:spcBef>
                <a:spcPts val="0"/>
              </a:spcBef>
              <a:spcAft>
                <a:spcPts val="0"/>
              </a:spcAft>
              <a:buNone/>
            </a:pPr>
            <a:r>
              <a:rPr lang="en">
                <a:solidFill>
                  <a:srgbClr val="F1C232"/>
                </a:solidFill>
                <a:latin typeface="Oxygen"/>
                <a:ea typeface="Oxygen"/>
                <a:cs typeface="Oxygen"/>
                <a:sym typeface="Oxygen"/>
              </a:rPr>
              <a:t>Create and test Ampli diagnostics for virus antigens, cancer markers, drug adherence, and more using conjugated nanoparticles</a:t>
            </a:r>
            <a:endParaRPr>
              <a:solidFill>
                <a:srgbClr val="F1C232"/>
              </a:solidFill>
              <a:latin typeface="Oxygen"/>
              <a:ea typeface="Oxygen"/>
              <a:cs typeface="Oxygen"/>
              <a:sym typeface="Oxygen"/>
            </a:endParaRPr>
          </a:p>
        </p:txBody>
      </p:sp>
      <p:sp>
        <p:nvSpPr>
          <p:cNvPr id="413" name="Google Shape;413;p55"/>
          <p:cNvSpPr txBox="1"/>
          <p:nvPr/>
        </p:nvSpPr>
        <p:spPr>
          <a:xfrm>
            <a:off x="5453800" y="1697250"/>
            <a:ext cx="3552000" cy="12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Oxygen"/>
                <a:ea typeface="Oxygen"/>
                <a:cs typeface="Oxygen"/>
                <a:sym typeface="Oxygen"/>
              </a:rPr>
              <a:t>Blood-Type Teaching</a:t>
            </a:r>
            <a:endParaRPr sz="1800">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F1C232"/>
              </a:solidFill>
              <a:latin typeface="Oxygen"/>
              <a:ea typeface="Oxygen"/>
              <a:cs typeface="Oxygen"/>
              <a:sym typeface="Oxygen"/>
            </a:endParaRPr>
          </a:p>
          <a:p>
            <a:pPr indent="0" lvl="0" marL="0" rtl="0" algn="l">
              <a:spcBef>
                <a:spcPts val="0"/>
              </a:spcBef>
              <a:spcAft>
                <a:spcPts val="0"/>
              </a:spcAft>
              <a:buNone/>
            </a:pPr>
            <a:r>
              <a:rPr lang="en">
                <a:solidFill>
                  <a:srgbClr val="F1C232"/>
                </a:solidFill>
                <a:latin typeface="Oxygen"/>
                <a:ea typeface="Oxygen"/>
                <a:cs typeface="Oxygen"/>
                <a:sym typeface="Oxygen"/>
              </a:rPr>
              <a:t>Educational blood-typing activities to explore antigen compatibility and simulate real-world health and forensic scenarios</a:t>
            </a:r>
            <a:endParaRPr>
              <a:solidFill>
                <a:srgbClr val="F1C232"/>
              </a:solidFill>
              <a:latin typeface="Oxygen"/>
              <a:ea typeface="Oxygen"/>
              <a:cs typeface="Oxygen"/>
              <a:sym typeface="Oxygen"/>
            </a:endParaRPr>
          </a:p>
        </p:txBody>
      </p:sp>
      <p:sp>
        <p:nvSpPr>
          <p:cNvPr id="414" name="Google Shape;414;p55"/>
          <p:cNvSpPr/>
          <p:nvPr/>
        </p:nvSpPr>
        <p:spPr>
          <a:xfrm>
            <a:off x="5533675" y="3354725"/>
            <a:ext cx="3123600" cy="1756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5" name="Google Shape;415;p55"/>
          <p:cNvPicPr preferRelativeResize="0"/>
          <p:nvPr/>
        </p:nvPicPr>
        <p:blipFill>
          <a:blip r:embed="rId3">
            <a:alphaModFix/>
          </a:blip>
          <a:stretch>
            <a:fillRect/>
          </a:stretch>
        </p:blipFill>
        <p:spPr>
          <a:xfrm>
            <a:off x="5609237" y="3425081"/>
            <a:ext cx="2969271" cy="1615681"/>
          </a:xfrm>
          <a:prstGeom prst="rect">
            <a:avLst/>
          </a:prstGeom>
          <a:noFill/>
          <a:ln>
            <a:noFill/>
          </a:ln>
        </p:spPr>
      </p:pic>
      <p:pic>
        <p:nvPicPr>
          <p:cNvPr id="416" name="Google Shape;416;p55"/>
          <p:cNvPicPr preferRelativeResize="0"/>
          <p:nvPr/>
        </p:nvPicPr>
        <p:blipFill rotWithShape="1">
          <a:blip r:embed="rId4">
            <a:alphaModFix/>
          </a:blip>
          <a:srcRect b="9558" l="30430" r="25325" t="7253"/>
          <a:stretch/>
        </p:blipFill>
        <p:spPr>
          <a:xfrm>
            <a:off x="2357875" y="1969924"/>
            <a:ext cx="2292851" cy="2424949"/>
          </a:xfrm>
          <a:prstGeom prst="rect">
            <a:avLst/>
          </a:prstGeom>
          <a:noFill/>
          <a:ln>
            <a:noFill/>
          </a:ln>
        </p:spPr>
      </p:pic>
      <p:pic>
        <p:nvPicPr>
          <p:cNvPr id="417" name="Google Shape;417;p55"/>
          <p:cNvPicPr preferRelativeResize="0"/>
          <p:nvPr/>
        </p:nvPicPr>
        <p:blipFill rotWithShape="1">
          <a:blip r:embed="rId5">
            <a:alphaModFix/>
          </a:blip>
          <a:srcRect b="15388" l="21866" r="20512" t="11297"/>
          <a:stretch/>
        </p:blipFill>
        <p:spPr>
          <a:xfrm>
            <a:off x="278400" y="3729150"/>
            <a:ext cx="1931024" cy="1382074"/>
          </a:xfrm>
          <a:prstGeom prst="rect">
            <a:avLst/>
          </a:prstGeom>
          <a:noFill/>
          <a:ln>
            <a:noFill/>
          </a:ln>
        </p:spPr>
      </p:pic>
      <p:pic>
        <p:nvPicPr>
          <p:cNvPr descr="Screen Shot 2017-07-28 at 7.38.53 PM.png" id="418" name="Google Shape;418;p55"/>
          <p:cNvPicPr preferRelativeResize="0"/>
          <p:nvPr/>
        </p:nvPicPr>
        <p:blipFill>
          <a:blip r:embed="rId6">
            <a:alphaModFix/>
          </a:blip>
          <a:stretch>
            <a:fillRect/>
          </a:stretch>
        </p:blipFill>
        <p:spPr>
          <a:xfrm>
            <a:off x="2361825" y="4764525"/>
            <a:ext cx="942975" cy="276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56"/>
          <p:cNvSpPr txBox="1"/>
          <p:nvPr>
            <p:ph idx="1" type="subTitle"/>
          </p:nvPr>
        </p:nvSpPr>
        <p:spPr>
          <a:xfrm>
            <a:off x="311700" y="286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latin typeface="Oxygen"/>
                <a:ea typeface="Oxygen"/>
                <a:cs typeface="Oxygen"/>
                <a:sym typeface="Oxygen"/>
              </a:rPr>
              <a:t>Short Ampli Chemistry Activities</a:t>
            </a:r>
            <a:endParaRPr>
              <a:solidFill>
                <a:srgbClr val="3C78D8"/>
              </a:solidFill>
              <a:latin typeface="Oxygen"/>
              <a:ea typeface="Oxygen"/>
              <a:cs typeface="Oxygen"/>
              <a:sym typeface="Oxygen"/>
            </a:endParaRPr>
          </a:p>
        </p:txBody>
      </p:sp>
      <p:sp>
        <p:nvSpPr>
          <p:cNvPr id="424" name="Google Shape;424;p56"/>
          <p:cNvSpPr txBox="1"/>
          <p:nvPr/>
        </p:nvSpPr>
        <p:spPr>
          <a:xfrm>
            <a:off x="757750" y="906551"/>
            <a:ext cx="2747700" cy="354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latin typeface="Oxygen"/>
                <a:ea typeface="Oxygen"/>
                <a:cs typeface="Oxygen"/>
                <a:sym typeface="Oxygen"/>
              </a:rPr>
              <a:t>“</a:t>
            </a:r>
            <a:r>
              <a:rPr lang="en">
                <a:solidFill>
                  <a:srgbClr val="CC0000"/>
                </a:solidFill>
                <a:latin typeface="Oxygen"/>
                <a:ea typeface="Oxygen"/>
                <a:cs typeface="Oxygen"/>
                <a:sym typeface="Oxygen"/>
              </a:rPr>
              <a:t>Glow Stick Chemistry”</a:t>
            </a:r>
            <a:endParaRPr>
              <a:solidFill>
                <a:srgbClr val="CC0000"/>
              </a:solidFill>
              <a:latin typeface="Oxygen"/>
              <a:ea typeface="Oxygen"/>
              <a:cs typeface="Oxygen"/>
              <a:sym typeface="Oxygen"/>
            </a:endParaRPr>
          </a:p>
          <a:p>
            <a:pPr indent="0" lvl="0" marL="0" rtl="0" algn="ctr">
              <a:spcBef>
                <a:spcPts val="0"/>
              </a:spcBef>
              <a:spcAft>
                <a:spcPts val="0"/>
              </a:spcAft>
              <a:buNone/>
            </a:pPr>
            <a:r>
              <a:t/>
            </a:r>
            <a:endParaRPr>
              <a:solidFill>
                <a:srgbClr val="CC0000"/>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rPr lang="en">
                <a:solidFill>
                  <a:srgbClr val="F1C232"/>
                </a:solidFill>
                <a:latin typeface="Oxygen"/>
                <a:ea typeface="Oxygen"/>
                <a:cs typeface="Oxygen"/>
                <a:sym typeface="Oxygen"/>
              </a:rPr>
              <a:t>TCPO gives many glow sticks their characteristic glow. Make your own chemiluminescence on paper!</a:t>
            </a:r>
            <a:endParaRPr>
              <a:solidFill>
                <a:srgbClr val="F1C232"/>
              </a:solidFill>
              <a:latin typeface="Oxygen"/>
              <a:ea typeface="Oxygen"/>
              <a:cs typeface="Oxygen"/>
              <a:sym typeface="Oxygen"/>
            </a:endParaRPr>
          </a:p>
        </p:txBody>
      </p:sp>
      <p:sp>
        <p:nvSpPr>
          <p:cNvPr id="425" name="Google Shape;425;p56"/>
          <p:cNvSpPr txBox="1"/>
          <p:nvPr/>
        </p:nvSpPr>
        <p:spPr>
          <a:xfrm>
            <a:off x="5239775" y="906550"/>
            <a:ext cx="2747700" cy="34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latin typeface="Oxygen"/>
                <a:ea typeface="Oxygen"/>
                <a:cs typeface="Oxygen"/>
                <a:sym typeface="Oxygen"/>
              </a:rPr>
              <a:t>Oxidation-Reduction with Multiple Color Changes</a:t>
            </a:r>
            <a:endParaRPr>
              <a:solidFill>
                <a:srgbClr val="CC0000"/>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rPr lang="en">
                <a:solidFill>
                  <a:srgbClr val="F1C232"/>
                </a:solidFill>
                <a:latin typeface="Oxygen"/>
                <a:ea typeface="Oxygen"/>
                <a:cs typeface="Oxygen"/>
                <a:sym typeface="Oxygen"/>
              </a:rPr>
              <a:t>NaOH and KMnO4 drive this reaction on paper with purple, blue, green, and orange color changes.</a:t>
            </a:r>
            <a:endParaRPr>
              <a:solidFill>
                <a:srgbClr val="F1C232"/>
              </a:solidFill>
              <a:latin typeface="Oxygen"/>
              <a:ea typeface="Oxygen"/>
              <a:cs typeface="Oxygen"/>
              <a:sym typeface="Oxygen"/>
            </a:endParaRPr>
          </a:p>
        </p:txBody>
      </p:sp>
      <p:sp>
        <p:nvSpPr>
          <p:cNvPr id="426" name="Google Shape;426;p56"/>
          <p:cNvSpPr txBox="1"/>
          <p:nvPr/>
        </p:nvSpPr>
        <p:spPr>
          <a:xfrm>
            <a:off x="1529700" y="4656900"/>
            <a:ext cx="60846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Oxygen"/>
                <a:ea typeface="Oxygen"/>
                <a:cs typeface="Oxygen"/>
                <a:sym typeface="Oxygen"/>
              </a:rPr>
              <a:t>Each would require a lesson of 30 minutes to an hour, with visible results</a:t>
            </a:r>
            <a:endParaRPr>
              <a:solidFill>
                <a:srgbClr val="CC0000"/>
              </a:solidFill>
              <a:latin typeface="Oxygen"/>
              <a:ea typeface="Oxygen"/>
              <a:cs typeface="Oxygen"/>
              <a:sym typeface="Oxygen"/>
            </a:endParaRPr>
          </a:p>
        </p:txBody>
      </p:sp>
      <p:pic>
        <p:nvPicPr>
          <p:cNvPr id="427" name="Google Shape;427;p56"/>
          <p:cNvPicPr preferRelativeResize="0"/>
          <p:nvPr/>
        </p:nvPicPr>
        <p:blipFill rotWithShape="1">
          <a:blip r:embed="rId3">
            <a:alphaModFix/>
          </a:blip>
          <a:srcRect b="0" l="12907" r="6719" t="20407"/>
          <a:stretch/>
        </p:blipFill>
        <p:spPr>
          <a:xfrm>
            <a:off x="6305125" y="1545178"/>
            <a:ext cx="656400" cy="975073"/>
          </a:xfrm>
          <a:prstGeom prst="rect">
            <a:avLst/>
          </a:prstGeom>
          <a:noFill/>
          <a:ln>
            <a:noFill/>
          </a:ln>
        </p:spPr>
      </p:pic>
      <p:pic>
        <p:nvPicPr>
          <p:cNvPr id="428" name="Google Shape;428;p56"/>
          <p:cNvPicPr preferRelativeResize="0"/>
          <p:nvPr/>
        </p:nvPicPr>
        <p:blipFill rotWithShape="1">
          <a:blip r:embed="rId4">
            <a:alphaModFix/>
          </a:blip>
          <a:srcRect b="9526" l="23407" r="25862" t="0"/>
          <a:stretch/>
        </p:blipFill>
        <p:spPr>
          <a:xfrm>
            <a:off x="1847938" y="1303188"/>
            <a:ext cx="656425" cy="1170650"/>
          </a:xfrm>
          <a:prstGeom prst="rect">
            <a:avLst/>
          </a:prstGeom>
          <a:noFill/>
          <a:ln>
            <a:noFill/>
          </a:ln>
        </p:spPr>
      </p:pic>
      <p:pic>
        <p:nvPicPr>
          <p:cNvPr descr="Screen Shot 2017-07-28 at 7.38.53 PM.png" id="429" name="Google Shape;429;p56"/>
          <p:cNvPicPr preferRelativeResize="0"/>
          <p:nvPr/>
        </p:nvPicPr>
        <p:blipFill>
          <a:blip r:embed="rId5">
            <a:alphaModFix/>
          </a:blip>
          <a:stretch>
            <a:fillRect/>
          </a:stretch>
        </p:blipFill>
        <p:spPr>
          <a:xfrm>
            <a:off x="8124825" y="4708650"/>
            <a:ext cx="942975" cy="276225"/>
          </a:xfrm>
          <a:prstGeom prst="rect">
            <a:avLst/>
          </a:prstGeom>
          <a:noFill/>
          <a:ln>
            <a:noFill/>
          </a:ln>
        </p:spPr>
      </p:pic>
      <p:pic>
        <p:nvPicPr>
          <p:cNvPr id="430" name="Google Shape;430;p56"/>
          <p:cNvPicPr preferRelativeResize="0"/>
          <p:nvPr/>
        </p:nvPicPr>
        <p:blipFill rotWithShape="1">
          <a:blip r:embed="rId6">
            <a:alphaModFix/>
          </a:blip>
          <a:srcRect b="11567" l="69955" r="11590" t="58564"/>
          <a:stretch/>
        </p:blipFill>
        <p:spPr>
          <a:xfrm>
            <a:off x="502111" y="2922591"/>
            <a:ext cx="577258" cy="520233"/>
          </a:xfrm>
          <a:prstGeom prst="rect">
            <a:avLst/>
          </a:prstGeom>
          <a:noFill/>
          <a:ln>
            <a:noFill/>
          </a:ln>
        </p:spPr>
      </p:pic>
      <p:pic>
        <p:nvPicPr>
          <p:cNvPr id="431" name="Google Shape;431;p56"/>
          <p:cNvPicPr preferRelativeResize="0"/>
          <p:nvPr/>
        </p:nvPicPr>
        <p:blipFill rotWithShape="1">
          <a:blip r:embed="rId6">
            <a:alphaModFix/>
          </a:blip>
          <a:srcRect b="43493" l="69818" r="8678" t="14340"/>
          <a:stretch/>
        </p:blipFill>
        <p:spPr>
          <a:xfrm>
            <a:off x="1394102" y="2869801"/>
            <a:ext cx="577258" cy="630347"/>
          </a:xfrm>
          <a:prstGeom prst="rect">
            <a:avLst/>
          </a:prstGeom>
          <a:noFill/>
          <a:ln>
            <a:noFill/>
          </a:ln>
        </p:spPr>
      </p:pic>
      <p:pic>
        <p:nvPicPr>
          <p:cNvPr id="432" name="Google Shape;432;p56"/>
          <p:cNvPicPr preferRelativeResize="0"/>
          <p:nvPr/>
        </p:nvPicPr>
        <p:blipFill rotWithShape="1">
          <a:blip r:embed="rId7">
            <a:alphaModFix/>
          </a:blip>
          <a:srcRect b="9413" l="42176" r="39369" t="57206"/>
          <a:stretch/>
        </p:blipFill>
        <p:spPr>
          <a:xfrm>
            <a:off x="7946152" y="2887610"/>
            <a:ext cx="418248" cy="475505"/>
          </a:xfrm>
          <a:prstGeom prst="rect">
            <a:avLst/>
          </a:prstGeom>
          <a:noFill/>
          <a:ln>
            <a:noFill/>
          </a:ln>
        </p:spPr>
      </p:pic>
      <p:pic>
        <p:nvPicPr>
          <p:cNvPr id="433" name="Google Shape;433;p56"/>
          <p:cNvPicPr preferRelativeResize="0"/>
          <p:nvPr/>
        </p:nvPicPr>
        <p:blipFill rotWithShape="1">
          <a:blip r:embed="rId8">
            <a:alphaModFix/>
          </a:blip>
          <a:srcRect b="39246" l="14994" r="69426" t="32203"/>
          <a:stretch/>
        </p:blipFill>
        <p:spPr>
          <a:xfrm>
            <a:off x="4741673" y="2880162"/>
            <a:ext cx="525370" cy="605100"/>
          </a:xfrm>
          <a:prstGeom prst="rect">
            <a:avLst/>
          </a:prstGeom>
          <a:noFill/>
          <a:ln>
            <a:noFill/>
          </a:ln>
        </p:spPr>
      </p:pic>
      <p:cxnSp>
        <p:nvCxnSpPr>
          <p:cNvPr id="434" name="Google Shape;434;p56"/>
          <p:cNvCxnSpPr/>
          <p:nvPr/>
        </p:nvCxnSpPr>
        <p:spPr>
          <a:xfrm>
            <a:off x="992994" y="3182719"/>
            <a:ext cx="401100" cy="4500"/>
          </a:xfrm>
          <a:prstGeom prst="straightConnector1">
            <a:avLst/>
          </a:prstGeom>
          <a:noFill/>
          <a:ln cap="flat" cmpd="sng" w="28575">
            <a:solidFill>
              <a:srgbClr val="D9D9D9"/>
            </a:solidFill>
            <a:prstDash val="solid"/>
            <a:round/>
            <a:headEnd len="med" w="med" type="none"/>
            <a:tailEnd len="med" w="med" type="triangle"/>
          </a:ln>
        </p:spPr>
      </p:cxnSp>
      <p:pic>
        <p:nvPicPr>
          <p:cNvPr id="435" name="Google Shape;435;p56"/>
          <p:cNvPicPr preferRelativeResize="0"/>
          <p:nvPr/>
        </p:nvPicPr>
        <p:blipFill rotWithShape="1">
          <a:blip r:embed="rId9">
            <a:alphaModFix/>
          </a:blip>
          <a:srcRect b="14818" l="14995" r="71400" t="60889"/>
          <a:stretch/>
        </p:blipFill>
        <p:spPr>
          <a:xfrm>
            <a:off x="2304750" y="2945562"/>
            <a:ext cx="480998" cy="478840"/>
          </a:xfrm>
          <a:prstGeom prst="rect">
            <a:avLst/>
          </a:prstGeom>
          <a:noFill/>
          <a:ln>
            <a:noFill/>
          </a:ln>
        </p:spPr>
      </p:pic>
      <p:cxnSp>
        <p:nvCxnSpPr>
          <p:cNvPr id="436" name="Google Shape;436;p56"/>
          <p:cNvCxnSpPr/>
          <p:nvPr/>
        </p:nvCxnSpPr>
        <p:spPr>
          <a:xfrm>
            <a:off x="1975594" y="3180457"/>
            <a:ext cx="401100" cy="4500"/>
          </a:xfrm>
          <a:prstGeom prst="straightConnector1">
            <a:avLst/>
          </a:prstGeom>
          <a:noFill/>
          <a:ln cap="flat" cmpd="sng" w="28575">
            <a:solidFill>
              <a:srgbClr val="D9D9D9"/>
            </a:solidFill>
            <a:prstDash val="solid"/>
            <a:round/>
            <a:headEnd len="med" w="med" type="none"/>
            <a:tailEnd len="med" w="med" type="triangle"/>
          </a:ln>
        </p:spPr>
      </p:cxnSp>
      <p:cxnSp>
        <p:nvCxnSpPr>
          <p:cNvPr id="437" name="Google Shape;437;p56"/>
          <p:cNvCxnSpPr/>
          <p:nvPr/>
        </p:nvCxnSpPr>
        <p:spPr>
          <a:xfrm>
            <a:off x="2785744" y="3182732"/>
            <a:ext cx="401100" cy="4500"/>
          </a:xfrm>
          <a:prstGeom prst="straightConnector1">
            <a:avLst/>
          </a:prstGeom>
          <a:noFill/>
          <a:ln cap="flat" cmpd="sng" w="28575">
            <a:solidFill>
              <a:srgbClr val="D9D9D9"/>
            </a:solidFill>
            <a:prstDash val="solid"/>
            <a:round/>
            <a:headEnd len="med" w="med" type="none"/>
            <a:tailEnd len="med" w="med" type="triangle"/>
          </a:ln>
        </p:spPr>
      </p:cxnSp>
      <p:pic>
        <p:nvPicPr>
          <p:cNvPr id="438" name="Google Shape;438;p56"/>
          <p:cNvPicPr preferRelativeResize="0"/>
          <p:nvPr/>
        </p:nvPicPr>
        <p:blipFill rotWithShape="1">
          <a:blip r:embed="rId10">
            <a:alphaModFix/>
          </a:blip>
          <a:srcRect b="43493" l="6332" r="71597" t="14340"/>
          <a:stretch/>
        </p:blipFill>
        <p:spPr>
          <a:xfrm>
            <a:off x="3186841" y="2945539"/>
            <a:ext cx="508627" cy="541769"/>
          </a:xfrm>
          <a:prstGeom prst="rect">
            <a:avLst/>
          </a:prstGeom>
          <a:noFill/>
          <a:ln>
            <a:noFill/>
          </a:ln>
        </p:spPr>
      </p:pic>
      <p:sp>
        <p:nvSpPr>
          <p:cNvPr id="439" name="Google Shape;439;p56"/>
          <p:cNvSpPr txBox="1"/>
          <p:nvPr/>
        </p:nvSpPr>
        <p:spPr>
          <a:xfrm>
            <a:off x="268825" y="2581125"/>
            <a:ext cx="39891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  TCPO                Dye        sodium acetate     H2O2-&gt;GLOW</a:t>
            </a:r>
            <a:endParaRPr sz="1100">
              <a:solidFill>
                <a:srgbClr val="F3F3F3"/>
              </a:solidFill>
              <a:latin typeface="Oxygen"/>
              <a:ea typeface="Oxygen"/>
              <a:cs typeface="Oxygen"/>
              <a:sym typeface="Oxygen"/>
            </a:endParaRPr>
          </a:p>
        </p:txBody>
      </p:sp>
      <p:cxnSp>
        <p:nvCxnSpPr>
          <p:cNvPr id="440" name="Google Shape;440;p56"/>
          <p:cNvCxnSpPr/>
          <p:nvPr/>
        </p:nvCxnSpPr>
        <p:spPr>
          <a:xfrm>
            <a:off x="5267044" y="3125394"/>
            <a:ext cx="401100" cy="4500"/>
          </a:xfrm>
          <a:prstGeom prst="straightConnector1">
            <a:avLst/>
          </a:prstGeom>
          <a:noFill/>
          <a:ln cap="flat" cmpd="sng" w="28575">
            <a:solidFill>
              <a:srgbClr val="D9D9D9"/>
            </a:solidFill>
            <a:prstDash val="solid"/>
            <a:round/>
            <a:headEnd len="med" w="med" type="none"/>
            <a:tailEnd len="med" w="med" type="triangle"/>
          </a:ln>
        </p:spPr>
      </p:cxnSp>
      <p:cxnSp>
        <p:nvCxnSpPr>
          <p:cNvPr id="441" name="Google Shape;441;p56"/>
          <p:cNvCxnSpPr/>
          <p:nvPr/>
        </p:nvCxnSpPr>
        <p:spPr>
          <a:xfrm>
            <a:off x="6173444" y="3123132"/>
            <a:ext cx="401100" cy="4500"/>
          </a:xfrm>
          <a:prstGeom prst="straightConnector1">
            <a:avLst/>
          </a:prstGeom>
          <a:noFill/>
          <a:ln cap="flat" cmpd="sng" w="28575">
            <a:solidFill>
              <a:srgbClr val="D9D9D9"/>
            </a:solidFill>
            <a:prstDash val="solid"/>
            <a:round/>
            <a:headEnd len="med" w="med" type="none"/>
            <a:tailEnd len="med" w="med" type="triangle"/>
          </a:ln>
        </p:spPr>
      </p:cxnSp>
      <p:cxnSp>
        <p:nvCxnSpPr>
          <p:cNvPr id="442" name="Google Shape;442;p56"/>
          <p:cNvCxnSpPr/>
          <p:nvPr/>
        </p:nvCxnSpPr>
        <p:spPr>
          <a:xfrm>
            <a:off x="7454819" y="3125407"/>
            <a:ext cx="401100" cy="4500"/>
          </a:xfrm>
          <a:prstGeom prst="straightConnector1">
            <a:avLst/>
          </a:prstGeom>
          <a:noFill/>
          <a:ln cap="flat" cmpd="sng" w="28575">
            <a:solidFill>
              <a:srgbClr val="D9D9D9"/>
            </a:solidFill>
            <a:prstDash val="solid"/>
            <a:round/>
            <a:headEnd len="med" w="med" type="none"/>
            <a:tailEnd len="med" w="med" type="triangle"/>
          </a:ln>
        </p:spPr>
      </p:cxnSp>
      <p:sp>
        <p:nvSpPr>
          <p:cNvPr id="443" name="Google Shape;443;p56"/>
          <p:cNvSpPr txBox="1"/>
          <p:nvPr/>
        </p:nvSpPr>
        <p:spPr>
          <a:xfrm>
            <a:off x="4619075" y="2523800"/>
            <a:ext cx="42561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KMnO4</a:t>
            </a:r>
            <a:r>
              <a:rPr lang="en" sz="1100">
                <a:solidFill>
                  <a:srgbClr val="F3F3F3"/>
                </a:solidFill>
                <a:latin typeface="Oxygen"/>
                <a:ea typeface="Oxygen"/>
                <a:cs typeface="Oxygen"/>
                <a:sym typeface="Oxygen"/>
              </a:rPr>
              <a:t>     NaOH/Glu Dose 1     NaOH/Glu Dose 2      Precip.</a:t>
            </a:r>
            <a:endParaRPr sz="1100">
              <a:solidFill>
                <a:srgbClr val="F3F3F3"/>
              </a:solidFill>
              <a:latin typeface="Oxygen"/>
              <a:ea typeface="Oxygen"/>
              <a:cs typeface="Oxygen"/>
              <a:sym typeface="Oxygen"/>
            </a:endParaRPr>
          </a:p>
        </p:txBody>
      </p:sp>
      <p:pic>
        <p:nvPicPr>
          <p:cNvPr id="444" name="Google Shape;444;p56"/>
          <p:cNvPicPr preferRelativeResize="0"/>
          <p:nvPr/>
        </p:nvPicPr>
        <p:blipFill rotWithShape="1">
          <a:blip r:embed="rId6">
            <a:alphaModFix/>
          </a:blip>
          <a:srcRect b="11567" l="69955" r="11590" t="58564"/>
          <a:stretch/>
        </p:blipFill>
        <p:spPr>
          <a:xfrm>
            <a:off x="5650561" y="2865253"/>
            <a:ext cx="577258" cy="520233"/>
          </a:xfrm>
          <a:prstGeom prst="rect">
            <a:avLst/>
          </a:prstGeom>
          <a:noFill/>
          <a:ln>
            <a:noFill/>
          </a:ln>
        </p:spPr>
      </p:pic>
      <p:pic>
        <p:nvPicPr>
          <p:cNvPr id="445" name="Google Shape;445;p56"/>
          <p:cNvPicPr preferRelativeResize="0"/>
          <p:nvPr/>
        </p:nvPicPr>
        <p:blipFill rotWithShape="1">
          <a:blip r:embed="rId6">
            <a:alphaModFix/>
          </a:blip>
          <a:srcRect b="43493" l="69818" r="8678" t="14340"/>
          <a:stretch/>
        </p:blipFill>
        <p:spPr>
          <a:xfrm>
            <a:off x="6726065" y="2810189"/>
            <a:ext cx="577258" cy="63034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57"/>
          <p:cNvSpPr txBox="1"/>
          <p:nvPr>
            <p:ph idx="1" type="subTitle"/>
          </p:nvPr>
        </p:nvSpPr>
        <p:spPr>
          <a:xfrm>
            <a:off x="311700" y="581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1C232"/>
                </a:solidFill>
                <a:latin typeface="Oxygen"/>
                <a:ea typeface="Oxygen"/>
                <a:cs typeface="Oxygen"/>
                <a:sym typeface="Oxygen"/>
              </a:rPr>
              <a:t>Overnight Ampli Bioreactor Activities</a:t>
            </a:r>
            <a:endParaRPr>
              <a:solidFill>
                <a:srgbClr val="F1C232"/>
              </a:solidFill>
              <a:latin typeface="Oxygen"/>
              <a:ea typeface="Oxygen"/>
              <a:cs typeface="Oxygen"/>
              <a:sym typeface="Oxygen"/>
            </a:endParaRPr>
          </a:p>
        </p:txBody>
      </p:sp>
      <p:sp>
        <p:nvSpPr>
          <p:cNvPr id="451" name="Google Shape;451;p57"/>
          <p:cNvSpPr txBox="1"/>
          <p:nvPr/>
        </p:nvSpPr>
        <p:spPr>
          <a:xfrm>
            <a:off x="726300" y="1287425"/>
            <a:ext cx="76914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Unlock the full potential of the Ampli bioreactor with activities done over two short class periods, separated by overnight incubation. Use organism culture methods to explore topics with great potential for creativity and many applications. </a:t>
            </a:r>
            <a:endParaRPr>
              <a:solidFill>
                <a:srgbClr val="3C78D8"/>
              </a:solidFill>
            </a:endParaRPr>
          </a:p>
          <a:p>
            <a:pPr indent="0" lvl="0" marL="0" rtl="0" algn="l">
              <a:spcBef>
                <a:spcPts val="0"/>
              </a:spcBef>
              <a:spcAft>
                <a:spcPts val="0"/>
              </a:spcAft>
              <a:buNone/>
            </a:pPr>
            <a:r>
              <a:t/>
            </a:r>
            <a:endParaRPr>
              <a:solidFill>
                <a:srgbClr val="3C78D8"/>
              </a:solidFill>
            </a:endParaRPr>
          </a:p>
        </p:txBody>
      </p:sp>
      <p:pic>
        <p:nvPicPr>
          <p:cNvPr id="452" name="Google Shape;452;p57"/>
          <p:cNvPicPr preferRelativeResize="0"/>
          <p:nvPr/>
        </p:nvPicPr>
        <p:blipFill rotWithShape="1">
          <a:blip r:embed="rId3">
            <a:alphaModFix/>
          </a:blip>
          <a:srcRect b="15563" l="32800" r="21769" t="27699"/>
          <a:stretch/>
        </p:blipFill>
        <p:spPr>
          <a:xfrm>
            <a:off x="3163050" y="2356958"/>
            <a:ext cx="2697874" cy="1895203"/>
          </a:xfrm>
          <a:prstGeom prst="rect">
            <a:avLst/>
          </a:prstGeom>
          <a:noFill/>
          <a:ln>
            <a:noFill/>
          </a:ln>
        </p:spPr>
      </p:pic>
      <p:pic>
        <p:nvPicPr>
          <p:cNvPr descr="Screen Shot 2017-07-28 at 7.38.53 PM.png" id="453" name="Google Shape;453;p57"/>
          <p:cNvPicPr preferRelativeResize="0"/>
          <p:nvPr/>
        </p:nvPicPr>
        <p:blipFill>
          <a:blip r:embed="rId4">
            <a:alphaModFix/>
          </a:blip>
          <a:stretch>
            <a:fillRect/>
          </a:stretch>
        </p:blipFill>
        <p:spPr>
          <a:xfrm>
            <a:off x="152400" y="152400"/>
            <a:ext cx="942975" cy="276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58"/>
          <p:cNvSpPr txBox="1"/>
          <p:nvPr>
            <p:ph idx="1" type="subTitle"/>
          </p:nvPr>
        </p:nvSpPr>
        <p:spPr>
          <a:xfrm>
            <a:off x="311700" y="297350"/>
            <a:ext cx="8520600" cy="6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1C232"/>
                </a:solidFill>
                <a:latin typeface="Oxygen"/>
                <a:ea typeface="Oxygen"/>
                <a:cs typeface="Oxygen"/>
                <a:sym typeface="Oxygen"/>
              </a:rPr>
              <a:t>Overnight Ampli Bioreactor Activity: Antibiotic Efficacy</a:t>
            </a:r>
            <a:endParaRPr sz="2400">
              <a:solidFill>
                <a:srgbClr val="F1C232"/>
              </a:solidFill>
              <a:latin typeface="Oxygen"/>
              <a:ea typeface="Oxygen"/>
              <a:cs typeface="Oxygen"/>
              <a:sym typeface="Oxygen"/>
            </a:endParaRPr>
          </a:p>
        </p:txBody>
      </p:sp>
      <p:sp>
        <p:nvSpPr>
          <p:cNvPr id="459" name="Google Shape;459;p58"/>
          <p:cNvSpPr txBox="1"/>
          <p:nvPr/>
        </p:nvSpPr>
        <p:spPr>
          <a:xfrm>
            <a:off x="311750" y="3800950"/>
            <a:ext cx="85206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rPr>
              <a:t>What makes an effective antibiotic? </a:t>
            </a:r>
            <a:r>
              <a:rPr lang="en">
                <a:solidFill>
                  <a:srgbClr val="3C78D8"/>
                </a:solidFill>
              </a:rPr>
              <a:t>Write a hypothesis about what kills bacteria. Test it with Ampli, learn about antibiotics, and discuss emergent multidrug resistance</a:t>
            </a:r>
            <a:endParaRPr>
              <a:solidFill>
                <a:srgbClr val="3C78D8"/>
              </a:solidFill>
            </a:endParaRPr>
          </a:p>
        </p:txBody>
      </p:sp>
      <p:pic>
        <p:nvPicPr>
          <p:cNvPr descr="Screen Shot 2017-07-28 at 7.38.53 PM.png" id="460" name="Google Shape;460;p58"/>
          <p:cNvPicPr preferRelativeResize="0"/>
          <p:nvPr/>
        </p:nvPicPr>
        <p:blipFill>
          <a:blip r:embed="rId3">
            <a:alphaModFix/>
          </a:blip>
          <a:stretch>
            <a:fillRect/>
          </a:stretch>
        </p:blipFill>
        <p:spPr>
          <a:xfrm>
            <a:off x="8124825" y="4708650"/>
            <a:ext cx="942975" cy="276225"/>
          </a:xfrm>
          <a:prstGeom prst="rect">
            <a:avLst/>
          </a:prstGeom>
          <a:noFill/>
          <a:ln>
            <a:noFill/>
          </a:ln>
        </p:spPr>
      </p:pic>
      <p:pic>
        <p:nvPicPr>
          <p:cNvPr id="461" name="Google Shape;461;p58"/>
          <p:cNvPicPr preferRelativeResize="0"/>
          <p:nvPr/>
        </p:nvPicPr>
        <p:blipFill>
          <a:blip r:embed="rId4">
            <a:alphaModFix/>
          </a:blip>
          <a:stretch>
            <a:fillRect/>
          </a:stretch>
        </p:blipFill>
        <p:spPr>
          <a:xfrm>
            <a:off x="1656171" y="1060175"/>
            <a:ext cx="4614766" cy="2595800"/>
          </a:xfrm>
          <a:prstGeom prst="rect">
            <a:avLst/>
          </a:prstGeom>
          <a:noFill/>
          <a:ln>
            <a:noFill/>
          </a:ln>
        </p:spPr>
      </p:pic>
      <p:pic>
        <p:nvPicPr>
          <p:cNvPr id="462" name="Google Shape;462;p58"/>
          <p:cNvPicPr preferRelativeResize="0"/>
          <p:nvPr/>
        </p:nvPicPr>
        <p:blipFill>
          <a:blip r:embed="rId5">
            <a:alphaModFix/>
          </a:blip>
          <a:stretch>
            <a:fillRect/>
          </a:stretch>
        </p:blipFill>
        <p:spPr>
          <a:xfrm>
            <a:off x="282263" y="1052750"/>
            <a:ext cx="3096381" cy="2595799"/>
          </a:xfrm>
          <a:prstGeom prst="rect">
            <a:avLst/>
          </a:prstGeom>
          <a:noFill/>
          <a:ln>
            <a:noFill/>
          </a:ln>
        </p:spPr>
      </p:pic>
      <p:pic>
        <p:nvPicPr>
          <p:cNvPr id="463" name="Google Shape;463;p58"/>
          <p:cNvPicPr preferRelativeResize="0"/>
          <p:nvPr/>
        </p:nvPicPr>
        <p:blipFill rotWithShape="1">
          <a:blip r:embed="rId6">
            <a:alphaModFix/>
          </a:blip>
          <a:srcRect b="8878" l="37785" r="16320" t="10110"/>
          <a:stretch/>
        </p:blipFill>
        <p:spPr>
          <a:xfrm rot="5400000">
            <a:off x="6135987" y="1075288"/>
            <a:ext cx="2597626" cy="25789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9"/>
          <p:cNvSpPr txBox="1"/>
          <p:nvPr>
            <p:ph idx="1" type="subTitle"/>
          </p:nvPr>
        </p:nvSpPr>
        <p:spPr>
          <a:xfrm>
            <a:off x="311700" y="297350"/>
            <a:ext cx="8520600" cy="6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1C232"/>
                </a:solidFill>
                <a:latin typeface="Oxygen"/>
                <a:ea typeface="Oxygen"/>
                <a:cs typeface="Oxygen"/>
                <a:sym typeface="Oxygen"/>
              </a:rPr>
              <a:t>Overnight Ampli Bioreactor Activity: Marine Pollution Risk</a:t>
            </a:r>
            <a:endParaRPr sz="2400">
              <a:solidFill>
                <a:srgbClr val="F1C232"/>
              </a:solidFill>
              <a:latin typeface="Oxygen"/>
              <a:ea typeface="Oxygen"/>
              <a:cs typeface="Oxygen"/>
              <a:sym typeface="Oxygen"/>
            </a:endParaRPr>
          </a:p>
        </p:txBody>
      </p:sp>
      <p:sp>
        <p:nvSpPr>
          <p:cNvPr id="469" name="Google Shape;469;p59"/>
          <p:cNvSpPr txBox="1"/>
          <p:nvPr/>
        </p:nvSpPr>
        <p:spPr>
          <a:xfrm>
            <a:off x="4776600" y="1037325"/>
            <a:ext cx="4144200" cy="34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Use visible marine microorganisms like bioluminescent plankton as indicators of ocean pollution impact, and discuss marine conservation and green industry</a:t>
            </a:r>
            <a:endParaRPr>
              <a:solidFill>
                <a:srgbClr val="3C78D8"/>
              </a:solidFill>
            </a:endParaRPr>
          </a:p>
        </p:txBody>
      </p:sp>
      <p:pic>
        <p:nvPicPr>
          <p:cNvPr id="470" name="Google Shape;470;p59"/>
          <p:cNvPicPr preferRelativeResize="0"/>
          <p:nvPr/>
        </p:nvPicPr>
        <p:blipFill>
          <a:blip r:embed="rId3">
            <a:alphaModFix/>
          </a:blip>
          <a:stretch>
            <a:fillRect/>
          </a:stretch>
        </p:blipFill>
        <p:spPr>
          <a:xfrm>
            <a:off x="643300" y="1205150"/>
            <a:ext cx="4205175" cy="3187549"/>
          </a:xfrm>
          <a:prstGeom prst="rect">
            <a:avLst/>
          </a:prstGeom>
          <a:noFill/>
          <a:ln>
            <a:noFill/>
          </a:ln>
        </p:spPr>
      </p:pic>
      <p:pic>
        <p:nvPicPr>
          <p:cNvPr descr="Screen Shot 2017-07-28 at 7.38.53 PM.png" id="471" name="Google Shape;471;p59"/>
          <p:cNvPicPr preferRelativeResize="0"/>
          <p:nvPr/>
        </p:nvPicPr>
        <p:blipFill>
          <a:blip r:embed="rId4">
            <a:alphaModFix/>
          </a:blip>
          <a:stretch>
            <a:fillRect/>
          </a:stretch>
        </p:blipFill>
        <p:spPr>
          <a:xfrm>
            <a:off x="8124825" y="4708650"/>
            <a:ext cx="942975" cy="2762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60"/>
          <p:cNvSpPr txBox="1"/>
          <p:nvPr/>
        </p:nvSpPr>
        <p:spPr>
          <a:xfrm>
            <a:off x="179950" y="1006450"/>
            <a:ext cx="6068400" cy="128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F1C232"/>
                </a:solidFill>
                <a:latin typeface="Oxygen"/>
                <a:ea typeface="Oxygen"/>
                <a:cs typeface="Oxygen"/>
                <a:sym typeface="Oxygen"/>
              </a:rPr>
              <a:t>Where can I order Ampli Kits?</a:t>
            </a:r>
            <a:endParaRPr i="1" sz="1800">
              <a:solidFill>
                <a:srgbClr val="F1C232"/>
              </a:solidFill>
              <a:latin typeface="Oxygen"/>
              <a:ea typeface="Oxygen"/>
              <a:cs typeface="Oxygen"/>
              <a:sym typeface="Oxygen"/>
            </a:endParaRPr>
          </a:p>
          <a:p>
            <a:pPr indent="0" lvl="0" marL="0" rtl="0" algn="l">
              <a:spcBef>
                <a:spcPts val="0"/>
              </a:spcBef>
              <a:spcAft>
                <a:spcPts val="0"/>
              </a:spcAft>
              <a:buNone/>
            </a:pPr>
            <a:r>
              <a:t/>
            </a:r>
            <a:endParaRPr i="1" sz="1800">
              <a:solidFill>
                <a:srgbClr val="F1C232"/>
              </a:solidFill>
              <a:latin typeface="Oxygen"/>
              <a:ea typeface="Oxygen"/>
              <a:cs typeface="Oxygen"/>
              <a:sym typeface="Oxygen"/>
            </a:endParaRPr>
          </a:p>
          <a:p>
            <a:pPr indent="-342900" lvl="0" marL="457200" rtl="0" algn="l">
              <a:spcBef>
                <a:spcPts val="0"/>
              </a:spcBef>
              <a:spcAft>
                <a:spcPts val="0"/>
              </a:spcAft>
              <a:buClr>
                <a:srgbClr val="F1C232"/>
              </a:buClr>
              <a:buSzPts val="1800"/>
              <a:buFont typeface="Oxygen"/>
              <a:buChar char="●"/>
            </a:pPr>
            <a:r>
              <a:rPr lang="en" sz="1800">
                <a:solidFill>
                  <a:srgbClr val="F1C232"/>
                </a:solidFill>
                <a:latin typeface="Oxygen"/>
                <a:ea typeface="Oxygen"/>
                <a:cs typeface="Oxygen"/>
                <a:sym typeface="Oxygen"/>
              </a:rPr>
              <a:t>You can visit </a:t>
            </a:r>
            <a:r>
              <a:rPr b="1" lang="en" sz="1800">
                <a:solidFill>
                  <a:srgbClr val="FFFF00"/>
                </a:solidFill>
                <a:latin typeface="Oxygen"/>
                <a:ea typeface="Oxygen"/>
                <a:cs typeface="Oxygen"/>
                <a:sym typeface="Oxygen"/>
              </a:rPr>
              <a:t>AmpliScience.com</a:t>
            </a:r>
            <a:r>
              <a:rPr lang="en" sz="1800">
                <a:solidFill>
                  <a:srgbClr val="F1C232"/>
                </a:solidFill>
                <a:latin typeface="Oxygen"/>
                <a:ea typeface="Oxygen"/>
                <a:cs typeface="Oxygen"/>
                <a:sym typeface="Oxygen"/>
              </a:rPr>
              <a:t> for information on how to order Ampli</a:t>
            </a:r>
            <a:endParaRPr sz="1800">
              <a:solidFill>
                <a:srgbClr val="F1C232"/>
              </a:solidFill>
              <a:latin typeface="Oxygen"/>
              <a:ea typeface="Oxygen"/>
              <a:cs typeface="Oxygen"/>
              <a:sym typeface="Oxygen"/>
            </a:endParaRPr>
          </a:p>
          <a:p>
            <a:pPr indent="-342900" lvl="0" marL="457200" rtl="0" algn="l">
              <a:spcBef>
                <a:spcPts val="0"/>
              </a:spcBef>
              <a:spcAft>
                <a:spcPts val="0"/>
              </a:spcAft>
              <a:buClr>
                <a:srgbClr val="F1C232"/>
              </a:buClr>
              <a:buSzPts val="1800"/>
              <a:buFont typeface="Oxygen"/>
              <a:buChar char="●"/>
            </a:pPr>
            <a:r>
              <a:rPr lang="en" sz="1800">
                <a:solidFill>
                  <a:srgbClr val="F1C232"/>
                </a:solidFill>
                <a:latin typeface="Oxygen"/>
                <a:ea typeface="Oxygen"/>
                <a:cs typeface="Oxygen"/>
                <a:sym typeface="Oxygen"/>
              </a:rPr>
              <a:t>You can contact </a:t>
            </a:r>
            <a:r>
              <a:rPr b="1" lang="en" sz="1800" u="sng">
                <a:solidFill>
                  <a:srgbClr val="FFFF00"/>
                </a:solidFill>
                <a:latin typeface="Oxygen"/>
                <a:ea typeface="Oxygen"/>
                <a:cs typeface="Oxygen"/>
                <a:sym typeface="Oxygen"/>
                <a:hlinkClick r:id="rId3"/>
              </a:rPr>
              <a:t>littledevices@mit.edu</a:t>
            </a:r>
            <a:r>
              <a:rPr b="1" lang="en" sz="1800">
                <a:solidFill>
                  <a:srgbClr val="FFFF00"/>
                </a:solidFill>
                <a:latin typeface="Oxygen"/>
                <a:ea typeface="Oxygen"/>
                <a:cs typeface="Oxygen"/>
                <a:sym typeface="Oxygen"/>
              </a:rPr>
              <a:t> </a:t>
            </a:r>
            <a:r>
              <a:rPr lang="en" sz="1800">
                <a:solidFill>
                  <a:srgbClr val="F1C232"/>
                </a:solidFill>
                <a:latin typeface="Oxygen"/>
                <a:ea typeface="Oxygen"/>
                <a:cs typeface="Oxygen"/>
                <a:sym typeface="Oxygen"/>
              </a:rPr>
              <a:t>for more information</a:t>
            </a:r>
            <a:endParaRPr sz="1800">
              <a:solidFill>
                <a:srgbClr val="F1C232"/>
              </a:solidFill>
              <a:latin typeface="Oxygen"/>
              <a:ea typeface="Oxygen"/>
              <a:cs typeface="Oxygen"/>
              <a:sym typeface="Oxygen"/>
            </a:endParaRPr>
          </a:p>
          <a:p>
            <a:pPr indent="-342900" lvl="0" marL="457200" rtl="0" algn="l">
              <a:spcBef>
                <a:spcPts val="0"/>
              </a:spcBef>
              <a:spcAft>
                <a:spcPts val="0"/>
              </a:spcAft>
              <a:buClr>
                <a:srgbClr val="F1C232"/>
              </a:buClr>
              <a:buSzPts val="1800"/>
              <a:buFont typeface="Oxygen"/>
              <a:buChar char="●"/>
            </a:pPr>
            <a:r>
              <a:rPr lang="en" sz="1800">
                <a:solidFill>
                  <a:srgbClr val="F1C232"/>
                </a:solidFill>
                <a:latin typeface="Oxygen"/>
                <a:ea typeface="Oxygen"/>
                <a:cs typeface="Oxygen"/>
                <a:sym typeface="Oxygen"/>
              </a:rPr>
              <a:t>By downloading the </a:t>
            </a:r>
            <a:r>
              <a:rPr b="1" lang="en" sz="1800">
                <a:solidFill>
                  <a:srgbClr val="FFFF00"/>
                </a:solidFill>
                <a:latin typeface="Oxygen"/>
                <a:ea typeface="Oxygen"/>
                <a:cs typeface="Oxygen"/>
                <a:sym typeface="Oxygen"/>
              </a:rPr>
              <a:t>Ampli App</a:t>
            </a:r>
            <a:r>
              <a:rPr b="1" lang="en" sz="1800">
                <a:solidFill>
                  <a:srgbClr val="F1C232"/>
                </a:solidFill>
                <a:latin typeface="Oxygen"/>
                <a:ea typeface="Oxygen"/>
                <a:cs typeface="Oxygen"/>
                <a:sym typeface="Oxygen"/>
              </a:rPr>
              <a:t> </a:t>
            </a:r>
            <a:r>
              <a:rPr lang="en" sz="1800">
                <a:solidFill>
                  <a:srgbClr val="F1C232"/>
                </a:solidFill>
                <a:latin typeface="Oxygen"/>
                <a:ea typeface="Oxygen"/>
                <a:cs typeface="Oxygen"/>
                <a:sym typeface="Oxygen"/>
              </a:rPr>
              <a:t>you can receive a coupon code  </a:t>
            </a:r>
            <a:endParaRPr sz="1800">
              <a:solidFill>
                <a:srgbClr val="F1C232"/>
              </a:solidFill>
              <a:latin typeface="Oxygen"/>
              <a:ea typeface="Oxygen"/>
              <a:cs typeface="Oxygen"/>
              <a:sym typeface="Oxygen"/>
            </a:endParaRPr>
          </a:p>
          <a:p>
            <a:pPr indent="0" lvl="0" marL="0" rtl="0" algn="l">
              <a:spcBef>
                <a:spcPts val="0"/>
              </a:spcBef>
              <a:spcAft>
                <a:spcPts val="0"/>
              </a:spcAft>
              <a:buNone/>
            </a:pPr>
            <a:r>
              <a:t/>
            </a:r>
            <a:endParaRPr sz="1800">
              <a:solidFill>
                <a:srgbClr val="F3F3F3"/>
              </a:solidFill>
              <a:latin typeface="Oxygen"/>
              <a:ea typeface="Oxygen"/>
              <a:cs typeface="Oxygen"/>
              <a:sym typeface="Oxygen"/>
            </a:endParaRPr>
          </a:p>
          <a:p>
            <a:pPr indent="0" lvl="0" marL="0" rtl="0" algn="l">
              <a:spcBef>
                <a:spcPts val="0"/>
              </a:spcBef>
              <a:spcAft>
                <a:spcPts val="0"/>
              </a:spcAft>
              <a:buNone/>
            </a:pPr>
            <a:r>
              <a:t/>
            </a:r>
            <a:endParaRPr sz="1800">
              <a:solidFill>
                <a:srgbClr val="F3F3F3"/>
              </a:solidFill>
              <a:latin typeface="Oxygen"/>
              <a:ea typeface="Oxygen"/>
              <a:cs typeface="Oxygen"/>
              <a:sym typeface="Oxygen"/>
            </a:endParaRPr>
          </a:p>
        </p:txBody>
      </p:sp>
      <p:sp>
        <p:nvSpPr>
          <p:cNvPr id="477" name="Google Shape;477;p60"/>
          <p:cNvSpPr txBox="1"/>
          <p:nvPr/>
        </p:nvSpPr>
        <p:spPr>
          <a:xfrm>
            <a:off x="179950" y="3733175"/>
            <a:ext cx="6615000" cy="14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Oxygen"/>
                <a:ea typeface="Oxygen"/>
                <a:cs typeface="Oxygen"/>
                <a:sym typeface="Oxygen"/>
              </a:rPr>
              <a:t>*Ampli Kits go</a:t>
            </a:r>
            <a:r>
              <a:rPr lang="en" sz="1800">
                <a:solidFill>
                  <a:srgbClr val="CC0000"/>
                </a:solidFill>
                <a:latin typeface="Oxygen"/>
                <a:ea typeface="Oxygen"/>
                <a:cs typeface="Oxygen"/>
                <a:sym typeface="Oxygen"/>
              </a:rPr>
              <a:t> on sale on </a:t>
            </a:r>
            <a:r>
              <a:rPr b="1" lang="en" sz="1800">
                <a:solidFill>
                  <a:srgbClr val="CC0000"/>
                </a:solidFill>
                <a:latin typeface="Oxygen"/>
                <a:ea typeface="Oxygen"/>
                <a:cs typeface="Oxygen"/>
                <a:sym typeface="Oxygen"/>
              </a:rPr>
              <a:t>September</a:t>
            </a:r>
            <a:r>
              <a:rPr b="1" lang="en" sz="1800">
                <a:solidFill>
                  <a:srgbClr val="CC0000"/>
                </a:solidFill>
                <a:latin typeface="Oxygen"/>
                <a:ea typeface="Oxygen"/>
                <a:cs typeface="Oxygen"/>
                <a:sym typeface="Oxygen"/>
              </a:rPr>
              <a:t> 23rd </a:t>
            </a:r>
            <a:r>
              <a:rPr lang="en" sz="1800">
                <a:solidFill>
                  <a:srgbClr val="CC0000"/>
                </a:solidFill>
                <a:latin typeface="Oxygen"/>
                <a:ea typeface="Oxygen"/>
                <a:cs typeface="Oxygen"/>
                <a:sym typeface="Oxygen"/>
              </a:rPr>
              <a:t>during MakerFaire NYC but the kits will be sold</a:t>
            </a:r>
            <a:r>
              <a:rPr b="1" lang="en" sz="1800">
                <a:solidFill>
                  <a:srgbClr val="E06666"/>
                </a:solidFill>
                <a:latin typeface="Oxygen"/>
                <a:ea typeface="Oxygen"/>
                <a:cs typeface="Oxygen"/>
                <a:sym typeface="Oxygen"/>
              </a:rPr>
              <a:t> </a:t>
            </a:r>
            <a:r>
              <a:rPr b="1" lang="en" sz="1800">
                <a:solidFill>
                  <a:srgbClr val="FF0000"/>
                </a:solidFill>
                <a:latin typeface="Oxygen"/>
                <a:ea typeface="Oxygen"/>
                <a:cs typeface="Oxygen"/>
                <a:sym typeface="Oxygen"/>
              </a:rPr>
              <a:t>ONLINE</a:t>
            </a:r>
            <a:r>
              <a:rPr lang="en" sz="1800">
                <a:solidFill>
                  <a:srgbClr val="CC0000"/>
                </a:solidFill>
                <a:latin typeface="Oxygen"/>
                <a:ea typeface="Oxygen"/>
                <a:cs typeface="Oxygen"/>
                <a:sym typeface="Oxygen"/>
              </a:rPr>
              <a:t>*</a:t>
            </a:r>
            <a:endParaRPr sz="1800">
              <a:solidFill>
                <a:srgbClr val="CC0000"/>
              </a:solidFill>
              <a:latin typeface="Oxygen"/>
              <a:ea typeface="Oxygen"/>
              <a:cs typeface="Oxygen"/>
              <a:sym typeface="Oxygen"/>
            </a:endParaRPr>
          </a:p>
        </p:txBody>
      </p:sp>
      <p:pic>
        <p:nvPicPr>
          <p:cNvPr id="478" name="Google Shape;478;p60"/>
          <p:cNvPicPr preferRelativeResize="0"/>
          <p:nvPr/>
        </p:nvPicPr>
        <p:blipFill rotWithShape="1">
          <a:blip r:embed="rId4">
            <a:alphaModFix/>
          </a:blip>
          <a:srcRect b="16351" l="12882" r="18042" t="11169"/>
          <a:stretch/>
        </p:blipFill>
        <p:spPr>
          <a:xfrm rot="10800000">
            <a:off x="6276477" y="2083474"/>
            <a:ext cx="2513224" cy="1977857"/>
          </a:xfrm>
          <a:prstGeom prst="rect">
            <a:avLst/>
          </a:prstGeom>
          <a:noFill/>
          <a:ln>
            <a:noFill/>
          </a:ln>
        </p:spPr>
      </p:pic>
      <p:pic>
        <p:nvPicPr>
          <p:cNvPr id="479" name="Google Shape;479;p60"/>
          <p:cNvPicPr preferRelativeResize="0"/>
          <p:nvPr/>
        </p:nvPicPr>
        <p:blipFill rotWithShape="1">
          <a:blip r:embed="rId5">
            <a:alphaModFix/>
          </a:blip>
          <a:srcRect b="17950" l="0" r="8650" t="8117"/>
          <a:stretch/>
        </p:blipFill>
        <p:spPr>
          <a:xfrm rot="10800000">
            <a:off x="6242375" y="151375"/>
            <a:ext cx="2581425" cy="1566971"/>
          </a:xfrm>
          <a:prstGeom prst="rect">
            <a:avLst/>
          </a:prstGeom>
          <a:noFill/>
          <a:ln>
            <a:noFill/>
          </a:ln>
        </p:spPr>
      </p:pic>
      <p:sp>
        <p:nvSpPr>
          <p:cNvPr id="480" name="Google Shape;480;p60"/>
          <p:cNvSpPr txBox="1"/>
          <p:nvPr/>
        </p:nvSpPr>
        <p:spPr>
          <a:xfrm>
            <a:off x="81850" y="2645913"/>
            <a:ext cx="6264600" cy="14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3C78D8"/>
                </a:solidFill>
                <a:latin typeface="Oxygen"/>
                <a:ea typeface="Oxygen"/>
                <a:cs typeface="Oxygen"/>
                <a:sym typeface="Oxygen"/>
              </a:rPr>
              <a:t>How much does it cost?</a:t>
            </a:r>
            <a:endParaRPr i="1" sz="1800">
              <a:solidFill>
                <a:srgbClr val="3C78D8"/>
              </a:solidFill>
              <a:latin typeface="Oxygen"/>
              <a:ea typeface="Oxygen"/>
              <a:cs typeface="Oxygen"/>
              <a:sym typeface="Oxygen"/>
            </a:endParaRPr>
          </a:p>
          <a:p>
            <a:pPr indent="0" lvl="0" marL="0" rtl="0" algn="l">
              <a:spcBef>
                <a:spcPts val="0"/>
              </a:spcBef>
              <a:spcAft>
                <a:spcPts val="0"/>
              </a:spcAft>
              <a:buNone/>
            </a:pPr>
            <a:r>
              <a:t/>
            </a:r>
            <a:endParaRPr i="1"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Ampli Kits were designed to be affordable </a:t>
            </a:r>
            <a:endParaRPr sz="1800">
              <a:solidFill>
                <a:srgbClr val="3C78D8"/>
              </a:solidFill>
              <a:latin typeface="Oxygen"/>
              <a:ea typeface="Oxygen"/>
              <a:cs typeface="Oxygen"/>
              <a:sym typeface="Oxygen"/>
            </a:endParaRPr>
          </a:p>
        </p:txBody>
      </p:sp>
      <p:pic>
        <p:nvPicPr>
          <p:cNvPr descr="Screen Shot 2017-07-28 at 7.38.53 PM.png" id="481" name="Google Shape;481;p60"/>
          <p:cNvPicPr preferRelativeResize="0"/>
          <p:nvPr/>
        </p:nvPicPr>
        <p:blipFill>
          <a:blip r:embed="rId6">
            <a:alphaModFix/>
          </a:blip>
          <a:stretch>
            <a:fillRect/>
          </a:stretch>
        </p:blipFill>
        <p:spPr>
          <a:xfrm>
            <a:off x="8126775" y="4792450"/>
            <a:ext cx="942975" cy="276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pic>
        <p:nvPicPr>
          <p:cNvPr id="486" name="Google Shape;486;p61"/>
          <p:cNvPicPr preferRelativeResize="0"/>
          <p:nvPr/>
        </p:nvPicPr>
        <p:blipFill rotWithShape="1">
          <a:blip r:embed="rId3">
            <a:alphaModFix/>
          </a:blip>
          <a:srcRect b="10628" l="22813" r="26455" t="20708"/>
          <a:stretch/>
        </p:blipFill>
        <p:spPr>
          <a:xfrm>
            <a:off x="1006850" y="0"/>
            <a:ext cx="6755942"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8"/>
          <p:cNvPicPr preferRelativeResize="0"/>
          <p:nvPr/>
        </p:nvPicPr>
        <p:blipFill rotWithShape="1">
          <a:blip r:embed="rId3">
            <a:alphaModFix/>
          </a:blip>
          <a:srcRect b="0" l="0" r="6629" t="0"/>
          <a:stretch/>
        </p:blipFill>
        <p:spPr>
          <a:xfrm>
            <a:off x="5706971" y="2438625"/>
            <a:ext cx="3437030" cy="2704875"/>
          </a:xfrm>
          <a:prstGeom prst="rect">
            <a:avLst/>
          </a:prstGeom>
          <a:noFill/>
          <a:ln>
            <a:noFill/>
          </a:ln>
        </p:spPr>
      </p:pic>
      <p:pic>
        <p:nvPicPr>
          <p:cNvPr id="125" name="Google Shape;125;p28"/>
          <p:cNvPicPr preferRelativeResize="0"/>
          <p:nvPr/>
        </p:nvPicPr>
        <p:blipFill>
          <a:blip r:embed="rId4">
            <a:alphaModFix/>
          </a:blip>
          <a:stretch>
            <a:fillRect/>
          </a:stretch>
        </p:blipFill>
        <p:spPr>
          <a:xfrm>
            <a:off x="0" y="0"/>
            <a:ext cx="6096550" cy="2438625"/>
          </a:xfrm>
          <a:prstGeom prst="rect">
            <a:avLst/>
          </a:prstGeom>
          <a:noFill/>
          <a:ln>
            <a:noFill/>
          </a:ln>
        </p:spPr>
      </p:pic>
      <p:sp>
        <p:nvSpPr>
          <p:cNvPr id="126" name="Google Shape;126;p28"/>
          <p:cNvSpPr txBox="1"/>
          <p:nvPr/>
        </p:nvSpPr>
        <p:spPr>
          <a:xfrm>
            <a:off x="207975" y="2822275"/>
            <a:ext cx="4975200" cy="179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3C78D8"/>
                </a:solidFill>
                <a:latin typeface="Oxygen"/>
                <a:ea typeface="Oxygen"/>
                <a:cs typeface="Oxygen"/>
                <a:sym typeface="Oxygen"/>
              </a:rPr>
              <a:t>Chemical Circuit Design - using food coloring, pH detection, and a mild </a:t>
            </a:r>
            <a:r>
              <a:rPr lang="en" sz="2000">
                <a:solidFill>
                  <a:srgbClr val="3C78D8"/>
                </a:solidFill>
                <a:latin typeface="Oxygen"/>
                <a:ea typeface="Oxygen"/>
                <a:cs typeface="Oxygen"/>
                <a:sym typeface="Oxygen"/>
              </a:rPr>
              <a:t>acid</a:t>
            </a:r>
            <a:endParaRPr sz="2000">
              <a:latin typeface="Oxygen"/>
              <a:ea typeface="Oxygen"/>
              <a:cs typeface="Oxygen"/>
              <a:sym typeface="Oxygen"/>
            </a:endParaRPr>
          </a:p>
        </p:txBody>
      </p:sp>
      <p:pic>
        <p:nvPicPr>
          <p:cNvPr descr="Screen Shot 2017-07-28 at 7.38.53 PM.png" id="127" name="Google Shape;127;p28"/>
          <p:cNvPicPr preferRelativeResize="0"/>
          <p:nvPr/>
        </p:nvPicPr>
        <p:blipFill>
          <a:blip r:embed="rId5">
            <a:alphaModFix/>
          </a:blip>
          <a:stretch>
            <a:fillRect/>
          </a:stretch>
        </p:blipFill>
        <p:spPr>
          <a:xfrm>
            <a:off x="7919975" y="106200"/>
            <a:ext cx="942975" cy="276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9"/>
          <p:cNvPicPr preferRelativeResize="0"/>
          <p:nvPr/>
        </p:nvPicPr>
        <p:blipFill rotWithShape="1">
          <a:blip r:embed="rId3">
            <a:alphaModFix/>
          </a:blip>
          <a:srcRect b="16351" l="12882" r="18042" t="11169"/>
          <a:stretch/>
        </p:blipFill>
        <p:spPr>
          <a:xfrm rot="10800000">
            <a:off x="4702148" y="463725"/>
            <a:ext cx="4224026" cy="3324227"/>
          </a:xfrm>
          <a:prstGeom prst="rect">
            <a:avLst/>
          </a:prstGeom>
          <a:noFill/>
          <a:ln>
            <a:noFill/>
          </a:ln>
        </p:spPr>
      </p:pic>
      <p:sp>
        <p:nvSpPr>
          <p:cNvPr id="133" name="Google Shape;133;p29"/>
          <p:cNvSpPr txBox="1"/>
          <p:nvPr>
            <p:ph idx="1" type="subTitle"/>
          </p:nvPr>
        </p:nvSpPr>
        <p:spPr>
          <a:xfrm>
            <a:off x="5044000" y="3973725"/>
            <a:ext cx="3540300" cy="63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CC0000"/>
                </a:solidFill>
                <a:latin typeface="Oxygen"/>
                <a:ea typeface="Oxygen"/>
                <a:cs typeface="Oxygen"/>
                <a:sym typeface="Oxygen"/>
              </a:rPr>
              <a:t>Ampli Biochemistry Kit</a:t>
            </a:r>
            <a:endParaRPr b="1" sz="2400">
              <a:solidFill>
                <a:srgbClr val="CC0000"/>
              </a:solidFill>
              <a:latin typeface="Oxygen"/>
              <a:ea typeface="Oxygen"/>
              <a:cs typeface="Oxygen"/>
              <a:sym typeface="Oxygen"/>
            </a:endParaRPr>
          </a:p>
        </p:txBody>
      </p:sp>
      <p:sp>
        <p:nvSpPr>
          <p:cNvPr id="134" name="Google Shape;134;p29"/>
          <p:cNvSpPr txBox="1"/>
          <p:nvPr>
            <p:ph idx="1" type="subTitle"/>
          </p:nvPr>
        </p:nvSpPr>
        <p:spPr>
          <a:xfrm>
            <a:off x="604413" y="3893763"/>
            <a:ext cx="35403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CC0000"/>
                </a:solidFill>
                <a:latin typeface="Oxygen"/>
                <a:ea typeface="Oxygen"/>
                <a:cs typeface="Oxygen"/>
                <a:sym typeface="Oxygen"/>
              </a:rPr>
              <a:t>Ampli Chemical Circuit</a:t>
            </a:r>
            <a:endParaRPr b="1" sz="2400">
              <a:solidFill>
                <a:srgbClr val="CC0000"/>
              </a:solidFill>
              <a:latin typeface="Oxygen"/>
              <a:ea typeface="Oxygen"/>
              <a:cs typeface="Oxygen"/>
              <a:sym typeface="Oxygen"/>
            </a:endParaRPr>
          </a:p>
        </p:txBody>
      </p:sp>
      <p:pic>
        <p:nvPicPr>
          <p:cNvPr id="135" name="Google Shape;135;p29"/>
          <p:cNvPicPr preferRelativeResize="0"/>
          <p:nvPr/>
        </p:nvPicPr>
        <p:blipFill rotWithShape="1">
          <a:blip r:embed="rId4">
            <a:alphaModFix/>
          </a:blip>
          <a:srcRect b="0" l="0" r="6629" t="0"/>
          <a:stretch/>
        </p:blipFill>
        <p:spPr>
          <a:xfrm>
            <a:off x="262550" y="463725"/>
            <a:ext cx="4224026" cy="3324225"/>
          </a:xfrm>
          <a:prstGeom prst="rect">
            <a:avLst/>
          </a:prstGeom>
          <a:noFill/>
          <a:ln>
            <a:noFill/>
          </a:ln>
        </p:spPr>
      </p:pic>
      <p:pic>
        <p:nvPicPr>
          <p:cNvPr descr="Screen Shot 2017-07-28 at 7.38.53 PM.png" id="136" name="Google Shape;136;p29"/>
          <p:cNvPicPr preferRelativeResize="0"/>
          <p:nvPr/>
        </p:nvPicPr>
        <p:blipFill>
          <a:blip r:embed="rId5">
            <a:alphaModFix/>
          </a:blip>
          <a:stretch>
            <a:fillRect/>
          </a:stretch>
        </p:blipFill>
        <p:spPr>
          <a:xfrm>
            <a:off x="152400" y="4642925"/>
            <a:ext cx="942975" cy="276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0"/>
          <p:cNvSpPr txBox="1"/>
          <p:nvPr>
            <p:ph type="ctrTitle"/>
          </p:nvPr>
        </p:nvSpPr>
        <p:spPr>
          <a:xfrm>
            <a:off x="311700" y="973175"/>
            <a:ext cx="8520600" cy="165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800">
                <a:solidFill>
                  <a:srgbClr val="CC0000"/>
                </a:solidFill>
                <a:latin typeface="Oxygen"/>
                <a:ea typeface="Oxygen"/>
                <a:cs typeface="Oxygen"/>
                <a:sym typeface="Oxygen"/>
              </a:rPr>
              <a:t>noun</a:t>
            </a:r>
            <a:endParaRPr i="1" sz="1800">
              <a:solidFill>
                <a:srgbClr val="CC0000"/>
              </a:solidFill>
              <a:latin typeface="Oxygen"/>
              <a:ea typeface="Oxygen"/>
              <a:cs typeface="Oxygen"/>
              <a:sym typeface="Oxygen"/>
            </a:endParaRPr>
          </a:p>
          <a:p>
            <a:pPr indent="0" lvl="0" marL="457200" rtl="0" algn="l">
              <a:spcBef>
                <a:spcPts val="0"/>
              </a:spcBef>
              <a:spcAft>
                <a:spcPts val="0"/>
              </a:spcAft>
              <a:buClr>
                <a:schemeClr val="dk1"/>
              </a:buClr>
              <a:buSzPts val="1100"/>
              <a:buFont typeface="Arial"/>
              <a:buNone/>
            </a:pPr>
            <a:r>
              <a:rPr lang="en" sz="2000">
                <a:solidFill>
                  <a:srgbClr val="FFFF00"/>
                </a:solidFill>
                <a:latin typeface="Oxygen"/>
                <a:ea typeface="Oxygen"/>
                <a:cs typeface="Oxygen"/>
                <a:sym typeface="Oxygen"/>
              </a:rPr>
              <a:t>an apparatus in which a biological reaction or process is carried out, especially on an industrial scale.</a:t>
            </a:r>
            <a:endParaRPr sz="2000">
              <a:solidFill>
                <a:srgbClr val="FFFF00"/>
              </a:solidFill>
              <a:latin typeface="Oxygen"/>
              <a:ea typeface="Oxygen"/>
              <a:cs typeface="Oxygen"/>
              <a:sym typeface="Oxygen"/>
            </a:endParaRPr>
          </a:p>
          <a:p>
            <a:pPr indent="0" lvl="0" marL="0" rtl="0" algn="ctr">
              <a:spcBef>
                <a:spcPts val="0"/>
              </a:spcBef>
              <a:spcAft>
                <a:spcPts val="0"/>
              </a:spcAft>
              <a:buNone/>
            </a:pPr>
            <a:r>
              <a:t/>
            </a:r>
            <a:endParaRPr>
              <a:latin typeface="Oxygen"/>
              <a:ea typeface="Oxygen"/>
              <a:cs typeface="Oxygen"/>
              <a:sym typeface="Oxygen"/>
            </a:endParaRPr>
          </a:p>
        </p:txBody>
      </p:sp>
      <p:sp>
        <p:nvSpPr>
          <p:cNvPr id="142" name="Google Shape;142;p30"/>
          <p:cNvSpPr txBox="1"/>
          <p:nvPr>
            <p:ph idx="1" type="subTitle"/>
          </p:nvPr>
        </p:nvSpPr>
        <p:spPr>
          <a:xfrm>
            <a:off x="311700" y="1426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C78D8"/>
                </a:solidFill>
                <a:latin typeface="Oxygen"/>
                <a:ea typeface="Oxygen"/>
                <a:cs typeface="Oxygen"/>
                <a:sym typeface="Oxygen"/>
              </a:rPr>
              <a:t>What is a Bioreactor?</a:t>
            </a:r>
            <a:endParaRPr b="1">
              <a:solidFill>
                <a:srgbClr val="3C78D8"/>
              </a:solidFill>
              <a:latin typeface="Oxygen"/>
              <a:ea typeface="Oxygen"/>
              <a:cs typeface="Oxygen"/>
              <a:sym typeface="Oxygen"/>
            </a:endParaRPr>
          </a:p>
        </p:txBody>
      </p:sp>
      <p:pic>
        <p:nvPicPr>
          <p:cNvPr id="143" name="Google Shape;143;p30"/>
          <p:cNvPicPr preferRelativeResize="0"/>
          <p:nvPr/>
        </p:nvPicPr>
        <p:blipFill>
          <a:blip r:embed="rId3">
            <a:alphaModFix/>
          </a:blip>
          <a:stretch>
            <a:fillRect/>
          </a:stretch>
        </p:blipFill>
        <p:spPr>
          <a:xfrm>
            <a:off x="4778700" y="1888600"/>
            <a:ext cx="3690899" cy="2953751"/>
          </a:xfrm>
          <a:prstGeom prst="rect">
            <a:avLst/>
          </a:prstGeom>
          <a:noFill/>
          <a:ln>
            <a:noFill/>
          </a:ln>
        </p:spPr>
      </p:pic>
      <p:sp>
        <p:nvSpPr>
          <p:cNvPr id="144" name="Google Shape;144;p30"/>
          <p:cNvSpPr txBox="1"/>
          <p:nvPr>
            <p:ph type="ctrTitle"/>
          </p:nvPr>
        </p:nvSpPr>
        <p:spPr>
          <a:xfrm>
            <a:off x="732000" y="2091650"/>
            <a:ext cx="3690900" cy="199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rgbClr val="FFFF00"/>
                </a:solidFill>
                <a:latin typeface="Oxygen"/>
                <a:ea typeface="Oxygen"/>
                <a:cs typeface="Oxygen"/>
                <a:sym typeface="Oxygen"/>
              </a:rPr>
              <a:t>Fermentation chambers are bioreactors where organisms (yeast) grow and produce useful produce chemicals or products.</a:t>
            </a:r>
            <a:endParaRPr sz="2000">
              <a:latin typeface="Oxygen"/>
              <a:ea typeface="Oxygen"/>
              <a:cs typeface="Oxygen"/>
              <a:sym typeface="Oxyge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31"/>
          <p:cNvSpPr txBox="1"/>
          <p:nvPr/>
        </p:nvSpPr>
        <p:spPr>
          <a:xfrm>
            <a:off x="641000" y="624325"/>
            <a:ext cx="3391500" cy="12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latin typeface="Oxygen"/>
                <a:ea typeface="Oxygen"/>
                <a:cs typeface="Oxygen"/>
                <a:sym typeface="Oxygen"/>
              </a:rPr>
              <a:t>The Ampli Bioreactor</a:t>
            </a:r>
            <a:endParaRPr b="1" sz="2400">
              <a:solidFill>
                <a:srgbClr val="FFFF00"/>
              </a:solidFill>
              <a:latin typeface="Oxygen"/>
              <a:ea typeface="Oxygen"/>
              <a:cs typeface="Oxygen"/>
              <a:sym typeface="Oxygen"/>
            </a:endParaRPr>
          </a:p>
          <a:p>
            <a:pPr indent="0" lvl="0" marL="0" rtl="0" algn="l">
              <a:spcBef>
                <a:spcPts val="0"/>
              </a:spcBef>
              <a:spcAft>
                <a:spcPts val="0"/>
              </a:spcAft>
              <a:buNone/>
            </a:pPr>
            <a:r>
              <a:t/>
            </a:r>
            <a:endParaRPr b="1" sz="2400">
              <a:solidFill>
                <a:srgbClr val="FFFF00"/>
              </a:solidFill>
              <a:latin typeface="Oxygen"/>
              <a:ea typeface="Oxygen"/>
              <a:cs typeface="Oxygen"/>
              <a:sym typeface="Oxygen"/>
            </a:endParaRPr>
          </a:p>
        </p:txBody>
      </p:sp>
      <p:pic>
        <p:nvPicPr>
          <p:cNvPr id="150" name="Google Shape;150;p31"/>
          <p:cNvPicPr preferRelativeResize="0"/>
          <p:nvPr/>
        </p:nvPicPr>
        <p:blipFill rotWithShape="1">
          <a:blip r:embed="rId3">
            <a:alphaModFix/>
          </a:blip>
          <a:srcRect b="15563" l="32800" r="21769" t="27699"/>
          <a:stretch/>
        </p:blipFill>
        <p:spPr>
          <a:xfrm>
            <a:off x="4160201" y="-1"/>
            <a:ext cx="2914795" cy="2047599"/>
          </a:xfrm>
          <a:prstGeom prst="rect">
            <a:avLst/>
          </a:prstGeom>
          <a:noFill/>
          <a:ln>
            <a:noFill/>
          </a:ln>
        </p:spPr>
      </p:pic>
      <p:pic>
        <p:nvPicPr>
          <p:cNvPr id="151" name="Google Shape;151;p31"/>
          <p:cNvPicPr preferRelativeResize="0"/>
          <p:nvPr/>
        </p:nvPicPr>
        <p:blipFill>
          <a:blip r:embed="rId4">
            <a:alphaModFix/>
          </a:blip>
          <a:stretch>
            <a:fillRect/>
          </a:stretch>
        </p:blipFill>
        <p:spPr>
          <a:xfrm>
            <a:off x="5043125" y="2064498"/>
            <a:ext cx="4100874" cy="3075679"/>
          </a:xfrm>
          <a:prstGeom prst="rect">
            <a:avLst/>
          </a:prstGeom>
          <a:noFill/>
          <a:ln>
            <a:noFill/>
          </a:ln>
        </p:spPr>
      </p:pic>
      <p:pic>
        <p:nvPicPr>
          <p:cNvPr id="152" name="Google Shape;152;p31"/>
          <p:cNvPicPr preferRelativeResize="0"/>
          <p:nvPr/>
        </p:nvPicPr>
        <p:blipFill rotWithShape="1">
          <a:blip r:embed="rId5">
            <a:alphaModFix/>
          </a:blip>
          <a:srcRect b="31538" l="13966" r="9423" t="16494"/>
          <a:stretch/>
        </p:blipFill>
        <p:spPr>
          <a:xfrm>
            <a:off x="0" y="1377875"/>
            <a:ext cx="4160200" cy="3762300"/>
          </a:xfrm>
          <a:prstGeom prst="rect">
            <a:avLst/>
          </a:prstGeom>
          <a:noFill/>
          <a:ln>
            <a:noFill/>
          </a:ln>
        </p:spPr>
      </p:pic>
      <p:pic>
        <p:nvPicPr>
          <p:cNvPr descr="Screen Shot 2017-07-28 at 7.38.53 PM.png" id="153" name="Google Shape;153;p31"/>
          <p:cNvPicPr preferRelativeResize="0"/>
          <p:nvPr/>
        </p:nvPicPr>
        <p:blipFill>
          <a:blip r:embed="rId6">
            <a:alphaModFix/>
          </a:blip>
          <a:stretch>
            <a:fillRect/>
          </a:stretch>
        </p:blipFill>
        <p:spPr>
          <a:xfrm>
            <a:off x="152400" y="152400"/>
            <a:ext cx="942975" cy="2762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2"/>
          <p:cNvSpPr txBox="1"/>
          <p:nvPr/>
        </p:nvSpPr>
        <p:spPr>
          <a:xfrm>
            <a:off x="77200" y="1078800"/>
            <a:ext cx="4571400" cy="40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00"/>
                </a:solidFill>
                <a:latin typeface="Oxygen"/>
                <a:ea typeface="Oxygen"/>
                <a:cs typeface="Oxygen"/>
                <a:sym typeface="Oxygen"/>
              </a:rPr>
              <a:t>Yeast require certain things to live and grow: </a:t>
            </a:r>
            <a:endParaRPr sz="2000">
              <a:solidFill>
                <a:srgbClr val="FFFF00"/>
              </a:solidFill>
              <a:latin typeface="Oxygen"/>
              <a:ea typeface="Oxygen"/>
              <a:cs typeface="Oxygen"/>
              <a:sym typeface="Oxygen"/>
            </a:endParaRPr>
          </a:p>
          <a:p>
            <a:pPr indent="0" lvl="0" marL="0" rtl="0" algn="l">
              <a:spcBef>
                <a:spcPts val="0"/>
              </a:spcBef>
              <a:spcAft>
                <a:spcPts val="0"/>
              </a:spcAft>
              <a:buNone/>
            </a:pPr>
            <a:r>
              <a:t/>
            </a:r>
            <a:endParaRPr sz="2000">
              <a:solidFill>
                <a:srgbClr val="F3F3F3"/>
              </a:solidFill>
              <a:latin typeface="Oxygen"/>
              <a:ea typeface="Oxygen"/>
              <a:cs typeface="Oxygen"/>
              <a:sym typeface="Oxygen"/>
            </a:endParaRPr>
          </a:p>
          <a:p>
            <a:pPr indent="-355600" lvl="0" marL="457200" rtl="0" algn="l">
              <a:spcBef>
                <a:spcPts val="0"/>
              </a:spcBef>
              <a:spcAft>
                <a:spcPts val="0"/>
              </a:spcAft>
              <a:buClr>
                <a:srgbClr val="3C78D8"/>
              </a:buClr>
              <a:buSzPts val="2000"/>
              <a:buFont typeface="Oxygen"/>
              <a:buChar char="-"/>
            </a:pPr>
            <a:r>
              <a:rPr lang="en" sz="2000">
                <a:solidFill>
                  <a:srgbClr val="3C78D8"/>
                </a:solidFill>
                <a:latin typeface="Oxygen"/>
                <a:ea typeface="Oxygen"/>
                <a:cs typeface="Oxygen"/>
                <a:sym typeface="Oxygen"/>
              </a:rPr>
              <a:t>Nutrients and sugar (in growth medium, or fruit/vegetable/grain mash)</a:t>
            </a:r>
            <a:endParaRPr sz="2000">
              <a:solidFill>
                <a:srgbClr val="3C78D8"/>
              </a:solidFill>
              <a:latin typeface="Oxygen"/>
              <a:ea typeface="Oxygen"/>
              <a:cs typeface="Oxygen"/>
              <a:sym typeface="Oxygen"/>
            </a:endParaRPr>
          </a:p>
          <a:p>
            <a:pPr indent="-355600" lvl="0" marL="457200" rtl="0" algn="l">
              <a:spcBef>
                <a:spcPts val="0"/>
              </a:spcBef>
              <a:spcAft>
                <a:spcPts val="0"/>
              </a:spcAft>
              <a:buClr>
                <a:srgbClr val="3C78D8"/>
              </a:buClr>
              <a:buSzPts val="2000"/>
              <a:buFont typeface="Oxygen"/>
              <a:buChar char="-"/>
            </a:pPr>
            <a:r>
              <a:rPr lang="en" sz="2000">
                <a:solidFill>
                  <a:srgbClr val="3C78D8"/>
                </a:solidFill>
                <a:latin typeface="Oxygen"/>
                <a:ea typeface="Oxygen"/>
                <a:cs typeface="Oxygen"/>
                <a:sym typeface="Oxygen"/>
              </a:rPr>
              <a:t>Warm environment</a:t>
            </a:r>
            <a:endParaRPr sz="2000">
              <a:solidFill>
                <a:srgbClr val="3C78D8"/>
              </a:solidFill>
              <a:latin typeface="Oxygen"/>
              <a:ea typeface="Oxygen"/>
              <a:cs typeface="Oxygen"/>
              <a:sym typeface="Oxygen"/>
            </a:endParaRPr>
          </a:p>
          <a:p>
            <a:pPr indent="-355600" lvl="0" marL="457200" rtl="0" algn="l">
              <a:spcBef>
                <a:spcPts val="0"/>
              </a:spcBef>
              <a:spcAft>
                <a:spcPts val="0"/>
              </a:spcAft>
              <a:buClr>
                <a:srgbClr val="3C78D8"/>
              </a:buClr>
              <a:buSzPts val="2000"/>
              <a:buFont typeface="Oxygen"/>
              <a:buChar char="-"/>
            </a:pPr>
            <a:r>
              <a:rPr lang="en" sz="2000">
                <a:solidFill>
                  <a:srgbClr val="3C78D8"/>
                </a:solidFill>
                <a:latin typeface="Oxygen"/>
                <a:ea typeface="Oxygen"/>
                <a:cs typeface="Oxygen"/>
                <a:sym typeface="Oxygen"/>
              </a:rPr>
              <a:t>Life-safe pH (range around pH 7)</a:t>
            </a:r>
            <a:endParaRPr sz="2000">
              <a:solidFill>
                <a:srgbClr val="3C78D8"/>
              </a:solidFill>
              <a:latin typeface="Oxygen"/>
              <a:ea typeface="Oxygen"/>
              <a:cs typeface="Oxygen"/>
              <a:sym typeface="Oxygen"/>
            </a:endParaRPr>
          </a:p>
          <a:p>
            <a:pPr indent="0" lvl="0" marL="0" rtl="0" algn="l">
              <a:spcBef>
                <a:spcPts val="0"/>
              </a:spcBef>
              <a:spcAft>
                <a:spcPts val="0"/>
              </a:spcAft>
              <a:buNone/>
            </a:pPr>
            <a:r>
              <a:t/>
            </a:r>
            <a:endParaRPr sz="1800">
              <a:solidFill>
                <a:srgbClr val="3C78D8"/>
              </a:solidFill>
              <a:latin typeface="Oxygen"/>
              <a:ea typeface="Oxygen"/>
              <a:cs typeface="Oxygen"/>
              <a:sym typeface="Oxygen"/>
            </a:endParaRPr>
          </a:p>
        </p:txBody>
      </p:sp>
      <p:sp>
        <p:nvSpPr>
          <p:cNvPr id="159" name="Google Shape;159;p32"/>
          <p:cNvSpPr txBox="1"/>
          <p:nvPr/>
        </p:nvSpPr>
        <p:spPr>
          <a:xfrm>
            <a:off x="436650" y="470425"/>
            <a:ext cx="8270700" cy="5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CC0000"/>
                </a:solidFill>
                <a:latin typeface="Oxygen"/>
                <a:ea typeface="Oxygen"/>
                <a:cs typeface="Oxygen"/>
                <a:sym typeface="Oxygen"/>
              </a:rPr>
              <a:t>Yeast are single-celled microorganisms that you can find in both labs and kitchens</a:t>
            </a:r>
            <a:endParaRPr b="1" sz="2000">
              <a:solidFill>
                <a:srgbClr val="CC0000"/>
              </a:solidFill>
              <a:latin typeface="Oxygen"/>
              <a:ea typeface="Oxygen"/>
              <a:cs typeface="Oxygen"/>
              <a:sym typeface="Oxygen"/>
            </a:endParaRPr>
          </a:p>
        </p:txBody>
      </p:sp>
      <p:pic>
        <p:nvPicPr>
          <p:cNvPr id="160" name="Google Shape;160;p32"/>
          <p:cNvPicPr preferRelativeResize="0"/>
          <p:nvPr/>
        </p:nvPicPr>
        <p:blipFill>
          <a:blip r:embed="rId3">
            <a:alphaModFix/>
          </a:blip>
          <a:stretch>
            <a:fillRect/>
          </a:stretch>
        </p:blipFill>
        <p:spPr>
          <a:xfrm>
            <a:off x="4875300" y="1789202"/>
            <a:ext cx="4268702" cy="23996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3"/>
          <p:cNvSpPr txBox="1"/>
          <p:nvPr/>
        </p:nvSpPr>
        <p:spPr>
          <a:xfrm>
            <a:off x="270225" y="0"/>
            <a:ext cx="3408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CC0000"/>
                </a:solidFill>
                <a:latin typeface="Oxygen"/>
                <a:ea typeface="Oxygen"/>
                <a:cs typeface="Oxygen"/>
                <a:sym typeface="Oxygen"/>
              </a:rPr>
              <a:t>Leavened</a:t>
            </a:r>
            <a:endParaRPr sz="3000">
              <a:solidFill>
                <a:srgbClr val="CC0000"/>
              </a:solidFill>
              <a:latin typeface="Oxygen"/>
              <a:ea typeface="Oxygen"/>
              <a:cs typeface="Oxygen"/>
              <a:sym typeface="Oxygen"/>
            </a:endParaRPr>
          </a:p>
        </p:txBody>
      </p:sp>
      <p:sp>
        <p:nvSpPr>
          <p:cNvPr id="166" name="Google Shape;166;p33"/>
          <p:cNvSpPr txBox="1"/>
          <p:nvPr/>
        </p:nvSpPr>
        <p:spPr>
          <a:xfrm>
            <a:off x="6934075" y="0"/>
            <a:ext cx="3273000" cy="8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CC0000"/>
                </a:solidFill>
                <a:latin typeface="Oxygen"/>
                <a:ea typeface="Oxygen"/>
                <a:cs typeface="Oxygen"/>
                <a:sym typeface="Oxygen"/>
              </a:rPr>
              <a:t>Unleavened</a:t>
            </a:r>
            <a:endParaRPr sz="3000">
              <a:solidFill>
                <a:srgbClr val="CC0000"/>
              </a:solidFill>
              <a:latin typeface="Oxygen"/>
              <a:ea typeface="Oxygen"/>
              <a:cs typeface="Oxygen"/>
              <a:sym typeface="Oxygen"/>
            </a:endParaRPr>
          </a:p>
        </p:txBody>
      </p:sp>
      <p:pic>
        <p:nvPicPr>
          <p:cNvPr id="167" name="Google Shape;167;p33"/>
          <p:cNvPicPr preferRelativeResize="0"/>
          <p:nvPr/>
        </p:nvPicPr>
        <p:blipFill>
          <a:blip r:embed="rId3">
            <a:alphaModFix/>
          </a:blip>
          <a:stretch>
            <a:fillRect/>
          </a:stretch>
        </p:blipFill>
        <p:spPr>
          <a:xfrm>
            <a:off x="6934075" y="2297401"/>
            <a:ext cx="2209926" cy="1243087"/>
          </a:xfrm>
          <a:prstGeom prst="rect">
            <a:avLst/>
          </a:prstGeom>
          <a:noFill/>
          <a:ln>
            <a:noFill/>
          </a:ln>
        </p:spPr>
      </p:pic>
      <p:pic>
        <p:nvPicPr>
          <p:cNvPr id="168" name="Google Shape;168;p33"/>
          <p:cNvPicPr preferRelativeResize="0"/>
          <p:nvPr/>
        </p:nvPicPr>
        <p:blipFill>
          <a:blip r:embed="rId4">
            <a:alphaModFix/>
          </a:blip>
          <a:stretch>
            <a:fillRect/>
          </a:stretch>
        </p:blipFill>
        <p:spPr>
          <a:xfrm>
            <a:off x="6934074" y="3655941"/>
            <a:ext cx="2209926" cy="1473284"/>
          </a:xfrm>
          <a:prstGeom prst="rect">
            <a:avLst/>
          </a:prstGeom>
          <a:noFill/>
          <a:ln>
            <a:noFill/>
          </a:ln>
        </p:spPr>
      </p:pic>
      <p:pic>
        <p:nvPicPr>
          <p:cNvPr id="169" name="Google Shape;169;p33"/>
          <p:cNvPicPr preferRelativeResize="0"/>
          <p:nvPr/>
        </p:nvPicPr>
        <p:blipFill>
          <a:blip r:embed="rId5">
            <a:alphaModFix/>
          </a:blip>
          <a:stretch>
            <a:fillRect/>
          </a:stretch>
        </p:blipFill>
        <p:spPr>
          <a:xfrm>
            <a:off x="6934065" y="618025"/>
            <a:ext cx="2209935" cy="1518549"/>
          </a:xfrm>
          <a:prstGeom prst="rect">
            <a:avLst/>
          </a:prstGeom>
          <a:noFill/>
          <a:ln>
            <a:noFill/>
          </a:ln>
        </p:spPr>
      </p:pic>
      <p:pic>
        <p:nvPicPr>
          <p:cNvPr id="170" name="Google Shape;170;p33"/>
          <p:cNvPicPr preferRelativeResize="0"/>
          <p:nvPr/>
        </p:nvPicPr>
        <p:blipFill>
          <a:blip r:embed="rId6">
            <a:alphaModFix/>
          </a:blip>
          <a:stretch>
            <a:fillRect/>
          </a:stretch>
        </p:blipFill>
        <p:spPr>
          <a:xfrm>
            <a:off x="0" y="629416"/>
            <a:ext cx="2281975" cy="1518559"/>
          </a:xfrm>
          <a:prstGeom prst="rect">
            <a:avLst/>
          </a:prstGeom>
          <a:noFill/>
          <a:ln>
            <a:noFill/>
          </a:ln>
        </p:spPr>
      </p:pic>
      <p:pic>
        <p:nvPicPr>
          <p:cNvPr id="171" name="Google Shape;171;p33"/>
          <p:cNvPicPr preferRelativeResize="0"/>
          <p:nvPr/>
        </p:nvPicPr>
        <p:blipFill>
          <a:blip r:embed="rId7">
            <a:alphaModFix/>
          </a:blip>
          <a:stretch>
            <a:fillRect/>
          </a:stretch>
        </p:blipFill>
        <p:spPr>
          <a:xfrm>
            <a:off x="0" y="3854925"/>
            <a:ext cx="2290800" cy="1288575"/>
          </a:xfrm>
          <a:prstGeom prst="rect">
            <a:avLst/>
          </a:prstGeom>
          <a:noFill/>
          <a:ln>
            <a:noFill/>
          </a:ln>
        </p:spPr>
      </p:pic>
      <p:pic>
        <p:nvPicPr>
          <p:cNvPr id="172" name="Google Shape;172;p33"/>
          <p:cNvPicPr preferRelativeResize="0"/>
          <p:nvPr/>
        </p:nvPicPr>
        <p:blipFill>
          <a:blip r:embed="rId8">
            <a:alphaModFix/>
          </a:blip>
          <a:stretch>
            <a:fillRect/>
          </a:stretch>
        </p:blipFill>
        <p:spPr>
          <a:xfrm>
            <a:off x="0" y="2258962"/>
            <a:ext cx="2281980" cy="1518562"/>
          </a:xfrm>
          <a:prstGeom prst="rect">
            <a:avLst/>
          </a:prstGeom>
          <a:noFill/>
          <a:ln>
            <a:noFill/>
          </a:ln>
        </p:spPr>
      </p:pic>
      <p:sp>
        <p:nvSpPr>
          <p:cNvPr id="173" name="Google Shape;173;p33"/>
          <p:cNvSpPr txBox="1"/>
          <p:nvPr/>
        </p:nvSpPr>
        <p:spPr>
          <a:xfrm>
            <a:off x="2904013" y="1387263"/>
            <a:ext cx="3408000" cy="28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Oxygen"/>
                <a:ea typeface="Oxygen"/>
                <a:cs typeface="Oxygen"/>
                <a:sym typeface="Oxygen"/>
              </a:rPr>
              <a:t>Yeast eats sugar and releases carbon dioxide and alcohol.  </a:t>
            </a:r>
            <a:endParaRPr sz="1800">
              <a:solidFill>
                <a:srgbClr val="CC0000"/>
              </a:solidFill>
              <a:latin typeface="Oxygen"/>
              <a:ea typeface="Oxygen"/>
              <a:cs typeface="Oxygen"/>
              <a:sym typeface="Oxygen"/>
            </a:endParaRPr>
          </a:p>
          <a:p>
            <a:pPr indent="0" lvl="0" marL="0" rtl="0" algn="l">
              <a:spcBef>
                <a:spcPts val="0"/>
              </a:spcBef>
              <a:spcAft>
                <a:spcPts val="0"/>
              </a:spcAft>
              <a:buNone/>
            </a:pPr>
            <a:r>
              <a:rPr lang="en" sz="1800">
                <a:solidFill>
                  <a:srgbClr val="CC0000"/>
                </a:solidFill>
                <a:latin typeface="Oxygen"/>
                <a:ea typeface="Oxygen"/>
                <a:cs typeface="Oxygen"/>
                <a:sym typeface="Oxygen"/>
              </a:rPr>
              <a:t>Yeast contains enzymes that help to break down bread ingredients into simple sugars that the yeast can eat.  The air bubbles found in leavened bread are from alcohol and CO2 that is produced when yeast eats these simple sugars.  </a:t>
            </a:r>
            <a:endParaRPr sz="1800">
              <a:solidFill>
                <a:srgbClr val="CC0000"/>
              </a:solidFill>
              <a:latin typeface="Oxygen"/>
              <a:ea typeface="Oxygen"/>
              <a:cs typeface="Oxygen"/>
              <a:sym typeface="Oxygen"/>
            </a:endParaRPr>
          </a:p>
        </p:txBody>
      </p:sp>
      <p:sp>
        <p:nvSpPr>
          <p:cNvPr id="174" name="Google Shape;174;p33"/>
          <p:cNvSpPr txBox="1"/>
          <p:nvPr/>
        </p:nvSpPr>
        <p:spPr>
          <a:xfrm>
            <a:off x="1009500" y="360400"/>
            <a:ext cx="7125000" cy="87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00"/>
                </a:solidFill>
                <a:latin typeface="Oxygen"/>
                <a:ea typeface="Oxygen"/>
                <a:cs typeface="Oxygen"/>
                <a:sym typeface="Oxygen"/>
              </a:rPr>
              <a:t>Yeast and Bread</a:t>
            </a:r>
            <a:endParaRPr sz="3000">
              <a:solidFill>
                <a:srgbClr val="FFFF00"/>
              </a:solidFill>
              <a:latin typeface="Oxygen"/>
              <a:ea typeface="Oxygen"/>
              <a:cs typeface="Oxygen"/>
              <a:sym typeface="Oxyge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